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5"/>
  </p:notesMasterIdLst>
  <p:handoutMasterIdLst>
    <p:handoutMasterId r:id="rId16"/>
  </p:handoutMasterIdLst>
  <p:sldIdLst>
    <p:sldId id="353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0000FF"/>
    <a:srgbClr val="FF3300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0996" autoAdjust="0"/>
  </p:normalViewPr>
  <p:slideViewPr>
    <p:cSldViewPr>
      <p:cViewPr varScale="1">
        <p:scale>
          <a:sx n="106" d="100"/>
          <a:sy n="106" d="100"/>
        </p:scale>
        <p:origin x="172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2015/8/11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2424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49745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8588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8209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43386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697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989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526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9230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9937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920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Operation Administration and Maintenance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(OAM)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89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641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940" y="1695577"/>
            <a:ext cx="39192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77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8/11/2015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879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2015/8/11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  <p:sldLayoutId id="2147484125" r:id="rId14"/>
    <p:sldLayoutId id="2147484126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i="0" dirty="0"/>
              <a:t>Forwarding Programming in Protocol-Oblivious Instruction Set</a:t>
            </a:r>
            <a:endParaRPr lang="zh-TW" altLang="zh-TW" sz="3600" b="1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 :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Jingzhou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Yu,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Xiaozhong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Wang,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Jian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Yuanming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Zheng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Haoyu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</a:t>
            </a:r>
            <a:endParaRPr lang="en-US" altLang="zh-TW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Conference: 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2014 IEEE 22nd International Conference on Network Protocols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/>
              <a:t>Tung-yin Chi</a:t>
            </a:r>
            <a:endParaRPr lang="en-US" altLang="zh-TW" sz="1800" dirty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2015/8/12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520" y="656692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035810"/>
            <a:r>
              <a:rPr spc="-5" dirty="0"/>
              <a:t>Cha</a:t>
            </a:r>
            <a:r>
              <a:rPr spc="-60" dirty="0"/>
              <a:t>r</a:t>
            </a:r>
            <a:r>
              <a:rPr dirty="0"/>
              <a:t>ac</a:t>
            </a:r>
            <a:r>
              <a:rPr spc="-35" dirty="0"/>
              <a:t>t</a:t>
            </a:r>
            <a:r>
              <a:rPr dirty="0"/>
              <a:t>eri</a:t>
            </a:r>
            <a:r>
              <a:rPr spc="-50" dirty="0"/>
              <a:t>s</a:t>
            </a:r>
            <a:r>
              <a:rPr dirty="0"/>
              <a:t>tic </a:t>
            </a:r>
            <a:r>
              <a:rPr spc="-5" dirty="0"/>
              <a:t>o</a:t>
            </a:r>
            <a:r>
              <a:rPr dirty="0"/>
              <a:t>f PO</a:t>
            </a:r>
            <a:r>
              <a:rPr spc="-35" dirty="0"/>
              <a:t>F</a:t>
            </a:r>
            <a:r>
              <a:rPr dirty="0"/>
              <a:t>-</a:t>
            </a:r>
            <a:r>
              <a:rPr spc="-5" dirty="0"/>
              <a:t>FIS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59224"/>
            <a:ext cx="5384800" cy="3147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Fl</a:t>
            </a:r>
            <a:r>
              <a:rPr sz="2800" spc="-7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xi</a:t>
            </a:r>
            <a:r>
              <a:rPr sz="2800" spc="-25" dirty="0">
                <a:latin typeface="Calibri"/>
                <a:cs typeface="Calibri"/>
              </a:rPr>
              <a:t>b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ity</a:t>
            </a:r>
            <a:endParaRPr sz="2800" dirty="0">
              <a:latin typeface="Calibri"/>
              <a:cs typeface="Calibri"/>
            </a:endParaRPr>
          </a:p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800" spc="-15" dirty="0">
                <a:latin typeface="Calibri"/>
                <a:cs typeface="Calibri"/>
              </a:rPr>
              <a:t>Inde</a:t>
            </a:r>
            <a:r>
              <a:rPr sz="2800" spc="-3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end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nce</a:t>
            </a:r>
            <a:endParaRPr sz="2800" dirty="0">
              <a:latin typeface="Calibri"/>
              <a:cs typeface="Calibri"/>
            </a:endParaRPr>
          </a:p>
          <a:p>
            <a:pPr marL="756285" lvl="1" indent="-286385"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rth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boun</a:t>
            </a:r>
            <a:r>
              <a:rPr sz="2400" dirty="0">
                <a:latin typeface="Calibri"/>
                <a:cs typeface="Calibri"/>
              </a:rPr>
              <a:t>d 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er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S</a:t>
            </a:r>
            <a:r>
              <a:rPr sz="2400" spc="5" dirty="0">
                <a:latin typeface="Calibri"/>
                <a:cs typeface="Calibri"/>
              </a:rPr>
              <a:t>er</a:t>
            </a:r>
            <a:r>
              <a:rPr sz="2400" spc="-10" dirty="0">
                <a:latin typeface="Calibri"/>
                <a:cs typeface="Calibri"/>
              </a:rPr>
              <a:t>vice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Appli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tion</a:t>
            </a:r>
          </a:p>
          <a:p>
            <a:pPr marL="756285" lvl="1" indent="-286385">
              <a:lnSpc>
                <a:spcPts val="2875"/>
              </a:lnSpc>
              <a:buFont typeface="Arial"/>
              <a:buChar char="–"/>
              <a:tabLst>
                <a:tab pos="756920" algn="l"/>
              </a:tabLst>
            </a:pPr>
            <a:r>
              <a:rPr sz="2400" spc="-2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rg</a:t>
            </a:r>
            <a:r>
              <a:rPr sz="2400" spc="-10" dirty="0">
                <a:latin typeface="Calibri"/>
                <a:cs typeface="Calibri"/>
              </a:rPr>
              <a:t>et </a:t>
            </a:r>
            <a:r>
              <a:rPr sz="2400" spc="-5" dirty="0">
                <a:latin typeface="Calibri"/>
                <a:cs typeface="Calibri"/>
              </a:rPr>
              <a:t>pl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orm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ts val="3354"/>
              </a:lnSpc>
              <a:buFont typeface="Arial"/>
              <a:buChar char="•"/>
              <a:tabLst>
                <a:tab pos="355600" algn="l"/>
              </a:tabLst>
            </a:pPr>
            <a:r>
              <a:rPr sz="2800" spc="-25" dirty="0">
                <a:latin typeface="Calibri"/>
                <a:cs typeface="Calibri"/>
              </a:rPr>
              <a:t>Comple</a:t>
            </a:r>
            <a:r>
              <a:rPr sz="2800" spc="-3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eness</a:t>
            </a:r>
            <a:endParaRPr sz="2800" dirty="0">
              <a:latin typeface="Calibri"/>
              <a:cs typeface="Calibri"/>
            </a:endParaRPr>
          </a:p>
          <a:p>
            <a:pPr marL="756285" lvl="1" indent="-286385"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400" dirty="0">
                <a:latin typeface="Calibri"/>
                <a:cs typeface="Calibri"/>
              </a:rPr>
              <a:t>A</a:t>
            </a:r>
            <a:r>
              <a:rPr sz="2400" spc="-5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2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ol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Di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vice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amming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el</a:t>
            </a:r>
          </a:p>
        </p:txBody>
      </p:sp>
    </p:spTree>
    <p:extLst>
      <p:ext uri="{BB962C8B-B14F-4D97-AF65-F5344CB8AC3E}">
        <p14:creationId xmlns:p14="http://schemas.microsoft.com/office/powerpoint/2010/main" val="745813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7584" y="296652"/>
            <a:ext cx="7696200" cy="984885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86360"/>
            <a:r>
              <a:rPr dirty="0"/>
              <a:t>I</a:t>
            </a:r>
            <a:r>
              <a:rPr spc="-10" dirty="0"/>
              <a:t>m</a:t>
            </a:r>
            <a:r>
              <a:rPr spc="-5" dirty="0"/>
              <a:t>pl</a:t>
            </a:r>
            <a:r>
              <a:rPr spc="-10" dirty="0"/>
              <a:t>e</a:t>
            </a:r>
            <a:r>
              <a:rPr dirty="0"/>
              <a:t>me</a:t>
            </a:r>
            <a:r>
              <a:rPr spc="-40" dirty="0"/>
              <a:t>n</a:t>
            </a:r>
            <a:r>
              <a:rPr spc="-45" dirty="0"/>
              <a:t>t</a:t>
            </a:r>
            <a:r>
              <a:rPr spc="-25" dirty="0"/>
              <a:t>a</a:t>
            </a:r>
            <a:r>
              <a:rPr dirty="0"/>
              <a:t>t</a:t>
            </a:r>
            <a:r>
              <a:rPr spc="-15" dirty="0"/>
              <a:t>i</a:t>
            </a:r>
            <a:r>
              <a:rPr spc="-5" dirty="0"/>
              <a:t>on</a:t>
            </a:r>
            <a:r>
              <a:rPr dirty="0"/>
              <a:t>:</a:t>
            </a:r>
            <a:r>
              <a:rPr spc="20" dirty="0"/>
              <a:t> </a:t>
            </a:r>
            <a:r>
              <a:rPr dirty="0"/>
              <a:t>G</a:t>
            </a:r>
            <a:r>
              <a:rPr spc="-15" dirty="0"/>
              <a:t>U</a:t>
            </a:r>
            <a:r>
              <a:rPr dirty="0"/>
              <a:t>I/</a:t>
            </a:r>
            <a:r>
              <a:rPr spc="-15" dirty="0"/>
              <a:t>C</a:t>
            </a:r>
            <a:r>
              <a:rPr spc="-5" dirty="0"/>
              <a:t>L</a:t>
            </a:r>
            <a:r>
              <a:rPr dirty="0"/>
              <a:t>I</a:t>
            </a:r>
            <a:r>
              <a:rPr spc="35" dirty="0"/>
              <a:t> </a:t>
            </a:r>
            <a:r>
              <a:rPr dirty="0"/>
              <a:t>P</a:t>
            </a:r>
            <a:r>
              <a:rPr spc="-55" dirty="0"/>
              <a:t>r</a:t>
            </a:r>
            <a:r>
              <a:rPr spc="-5" dirty="0"/>
              <a:t>og</a:t>
            </a:r>
            <a:r>
              <a:rPr spc="-55" dirty="0"/>
              <a:t>r</a:t>
            </a:r>
            <a:r>
              <a:rPr dirty="0"/>
              <a:t>am</a:t>
            </a:r>
            <a:r>
              <a:rPr spc="-15" dirty="0"/>
              <a:t>m</a:t>
            </a:r>
            <a:r>
              <a:rPr dirty="0"/>
              <a:t>ing</a:t>
            </a:r>
            <a:r>
              <a:rPr spc="-5" dirty="0"/>
              <a:t> </a:t>
            </a:r>
            <a:r>
              <a:rPr dirty="0"/>
              <a:t>I</a:t>
            </a:r>
            <a:r>
              <a:rPr spc="-35" dirty="0"/>
              <a:t>n</a:t>
            </a:r>
            <a:r>
              <a:rPr spc="-45" dirty="0"/>
              <a:t>t</a:t>
            </a:r>
            <a:r>
              <a:rPr dirty="0"/>
              <a:t>er</a:t>
            </a:r>
            <a:r>
              <a:rPr spc="-75" dirty="0"/>
              <a:t>f</a:t>
            </a:r>
            <a:r>
              <a:rPr dirty="0"/>
              <a:t>ace</a:t>
            </a:r>
          </a:p>
        </p:txBody>
      </p:sp>
      <p:sp>
        <p:nvSpPr>
          <p:cNvPr id="3" name="object 3"/>
          <p:cNvSpPr/>
          <p:nvPr/>
        </p:nvSpPr>
        <p:spPr>
          <a:xfrm>
            <a:off x="762001" y="2362201"/>
            <a:ext cx="3724275" cy="2771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00601" y="2209775"/>
            <a:ext cx="3857625" cy="311213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499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78669"/>
            <a:ext cx="7696200" cy="492443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542290"/>
            <a:r>
              <a:rPr spc="-5" dirty="0"/>
              <a:t>H</a:t>
            </a:r>
            <a:r>
              <a:rPr spc="-10" dirty="0"/>
              <a:t>i</a:t>
            </a:r>
            <a:r>
              <a:rPr dirty="0"/>
              <a:t>gh</a:t>
            </a:r>
            <a:r>
              <a:rPr spc="-5" dirty="0"/>
              <a:t> L</a:t>
            </a:r>
            <a:r>
              <a:rPr spc="-10" dirty="0"/>
              <a:t>e</a:t>
            </a:r>
            <a:r>
              <a:rPr spc="-35" dirty="0"/>
              <a:t>v</a:t>
            </a:r>
            <a:r>
              <a:rPr dirty="0"/>
              <a:t>el</a:t>
            </a:r>
            <a:r>
              <a:rPr spc="-10" dirty="0"/>
              <a:t> </a:t>
            </a:r>
            <a:r>
              <a:rPr spc="-5" dirty="0"/>
              <a:t>D</a:t>
            </a:r>
            <a:r>
              <a:rPr spc="-15" dirty="0"/>
              <a:t>e</a:t>
            </a:r>
            <a:r>
              <a:rPr dirty="0"/>
              <a:t>vice</a:t>
            </a:r>
            <a:r>
              <a:rPr spc="-20" dirty="0"/>
              <a:t> </a:t>
            </a:r>
            <a:r>
              <a:rPr dirty="0"/>
              <a:t>P</a:t>
            </a:r>
            <a:r>
              <a:rPr spc="-55" dirty="0"/>
              <a:t>r</a:t>
            </a:r>
            <a:r>
              <a:rPr spc="-5" dirty="0"/>
              <a:t>og</a:t>
            </a:r>
            <a:r>
              <a:rPr spc="-55" dirty="0"/>
              <a:t>r</a:t>
            </a:r>
            <a:r>
              <a:rPr dirty="0"/>
              <a:t>am</a:t>
            </a:r>
            <a:r>
              <a:rPr spc="-15" dirty="0"/>
              <a:t>m</a:t>
            </a:r>
            <a:r>
              <a:rPr dirty="0"/>
              <a:t>ing</a:t>
            </a:r>
            <a:r>
              <a:rPr spc="-5" dirty="0"/>
              <a:t> Langua</a:t>
            </a:r>
            <a:r>
              <a:rPr spc="-25" dirty="0"/>
              <a:t>g</a:t>
            </a:r>
            <a:r>
              <a:rPr dirty="0"/>
              <a:t>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xfrm>
            <a:off x="535940" y="2552827"/>
            <a:ext cx="3919220" cy="250684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55600">
              <a:buFont typeface="Arial"/>
              <a:buChar char="•"/>
              <a:tabLst>
                <a:tab pos="355600" algn="l"/>
              </a:tabLst>
            </a:pPr>
            <a:r>
              <a:rPr spc="-20" dirty="0" smtClean="0"/>
              <a:t>P4</a:t>
            </a:r>
            <a:endParaRPr lang="en-US" spc="-20" dirty="0" smtClean="0"/>
          </a:p>
          <a:p>
            <a:pPr marL="755650" lvl="1">
              <a:buFont typeface="Arial"/>
              <a:buChar char="•"/>
              <a:tabLst>
                <a:tab pos="355600" algn="l"/>
              </a:tabLst>
            </a:pPr>
            <a:r>
              <a:rPr sz="1600" spc="-5" dirty="0" smtClean="0">
                <a:latin typeface="Calibri"/>
                <a:cs typeface="Calibri"/>
              </a:rPr>
              <a:t>Opt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dirty="0" smtClean="0">
                <a:latin typeface="Calibri"/>
                <a:cs typeface="Calibri"/>
              </a:rPr>
              <a:t>m</a:t>
            </a:r>
            <a:r>
              <a:rPr sz="1600" spc="-10" dirty="0" smtClean="0">
                <a:latin typeface="Calibri"/>
                <a:cs typeface="Calibri"/>
              </a:rPr>
              <a:t>i</a:t>
            </a:r>
            <a:r>
              <a:rPr sz="1600" spc="-50" dirty="0" smtClean="0">
                <a:latin typeface="Calibri"/>
                <a:cs typeface="Calibri"/>
              </a:rPr>
              <a:t>z</a:t>
            </a:r>
            <a:r>
              <a:rPr sz="1600" dirty="0" smtClean="0">
                <a:latin typeface="Calibri"/>
                <a:cs typeface="Calibri"/>
              </a:rPr>
              <a:t>ed</a:t>
            </a:r>
            <a:r>
              <a:rPr sz="1600" spc="-10" dirty="0" smtClean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f</a:t>
            </a:r>
            <a:r>
              <a:rPr sz="1600" spc="-5" dirty="0">
                <a:latin typeface="Calibri"/>
                <a:cs typeface="Calibri"/>
              </a:rPr>
              <a:t>o</a:t>
            </a:r>
            <a:r>
              <a:rPr sz="1600" dirty="0">
                <a:latin typeface="Calibri"/>
                <a:cs typeface="Calibri"/>
              </a:rPr>
              <a:t>r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 smtClean="0">
                <a:latin typeface="Calibri"/>
                <a:cs typeface="Calibri"/>
              </a:rPr>
              <a:t>ha</a:t>
            </a:r>
            <a:r>
              <a:rPr sz="1600" spc="-25" dirty="0" smtClean="0">
                <a:latin typeface="Calibri"/>
                <a:cs typeface="Calibri"/>
              </a:rPr>
              <a:t>r</a:t>
            </a:r>
            <a:r>
              <a:rPr sz="1600" spc="-5" dirty="0" smtClean="0">
                <a:latin typeface="Calibri"/>
                <a:cs typeface="Calibri"/>
              </a:rPr>
              <a:t>d</a:t>
            </a:r>
            <a:r>
              <a:rPr sz="1600" spc="-25" dirty="0" smtClean="0">
                <a:latin typeface="Calibri"/>
                <a:cs typeface="Calibri"/>
              </a:rPr>
              <a:t>w</a:t>
            </a:r>
            <a:r>
              <a:rPr sz="1600" dirty="0" smtClean="0">
                <a:latin typeface="Calibri"/>
                <a:cs typeface="Calibri"/>
              </a:rPr>
              <a:t>a</a:t>
            </a:r>
            <a:r>
              <a:rPr sz="1600" spc="-30" dirty="0" smtClean="0">
                <a:latin typeface="Calibri"/>
                <a:cs typeface="Calibri"/>
              </a:rPr>
              <a:t>r</a:t>
            </a:r>
            <a:r>
              <a:rPr sz="1600" dirty="0" smtClean="0">
                <a:latin typeface="Calibri"/>
                <a:cs typeface="Calibri"/>
              </a:rPr>
              <a:t>e</a:t>
            </a:r>
            <a:r>
              <a:rPr sz="1600" spc="-5" dirty="0" smtClean="0">
                <a:latin typeface="Calibri"/>
                <a:cs typeface="Calibri"/>
              </a:rPr>
              <a:t>-based</a:t>
            </a:r>
            <a:endParaRPr lang="en-US" sz="1600" dirty="0">
              <a:latin typeface="Calibri"/>
              <a:cs typeface="Calibri"/>
            </a:endParaRPr>
          </a:p>
          <a:p>
            <a:pPr marL="755650" lvl="1">
              <a:buFont typeface="Arial"/>
              <a:buChar char="•"/>
              <a:tabLst>
                <a:tab pos="355600" algn="l"/>
              </a:tabLst>
            </a:pPr>
            <a:r>
              <a:rPr sz="1600" spc="-5" dirty="0" smtClean="0"/>
              <a:t>pipel</a:t>
            </a:r>
            <a:r>
              <a:rPr sz="1600" dirty="0" smtClean="0"/>
              <a:t>ine</a:t>
            </a:r>
            <a:r>
              <a:rPr sz="1600" spc="-20" dirty="0" smtClean="0"/>
              <a:t> </a:t>
            </a:r>
            <a:r>
              <a:rPr sz="1600" dirty="0"/>
              <a:t>a</a:t>
            </a:r>
            <a:r>
              <a:rPr sz="1600" spc="-30" dirty="0"/>
              <a:t>r</a:t>
            </a:r>
            <a:r>
              <a:rPr sz="1600" dirty="0"/>
              <a:t>chi</a:t>
            </a:r>
            <a:r>
              <a:rPr sz="1600" spc="-25" dirty="0"/>
              <a:t>t</a:t>
            </a:r>
            <a:r>
              <a:rPr sz="1600" dirty="0"/>
              <a:t>ectu</a:t>
            </a:r>
            <a:r>
              <a:rPr sz="1600" spc="-30" dirty="0"/>
              <a:t>r</a:t>
            </a:r>
            <a:r>
              <a:rPr sz="1600" dirty="0"/>
              <a:t>e</a:t>
            </a:r>
          </a:p>
          <a:p>
            <a:pPr marL="355600">
              <a:spcBef>
                <a:spcPts val="545"/>
              </a:spcBef>
              <a:buFont typeface="Arial"/>
              <a:buChar char="•"/>
              <a:tabLst>
                <a:tab pos="355600" algn="l"/>
              </a:tabLst>
            </a:pPr>
            <a:r>
              <a:rPr spc="-5" dirty="0" smtClean="0"/>
              <a:t>C</a:t>
            </a:r>
            <a:r>
              <a:rPr spc="-50" dirty="0" smtClean="0"/>
              <a:t>/</a:t>
            </a:r>
            <a:r>
              <a:rPr spc="-10" dirty="0" smtClean="0"/>
              <a:t>J</a:t>
            </a:r>
            <a:r>
              <a:rPr spc="-50" dirty="0" smtClean="0"/>
              <a:t>a</a:t>
            </a:r>
            <a:r>
              <a:rPr spc="-55" dirty="0" smtClean="0"/>
              <a:t>v</a:t>
            </a:r>
            <a:r>
              <a:rPr dirty="0" smtClean="0"/>
              <a:t>a</a:t>
            </a:r>
            <a:endParaRPr lang="en-US" dirty="0" smtClean="0"/>
          </a:p>
          <a:p>
            <a:pPr marL="755650" lvl="1">
              <a:spcBef>
                <a:spcPts val="545"/>
              </a:spcBef>
              <a:buFont typeface="Arial"/>
              <a:buChar char="•"/>
              <a:tabLst>
                <a:tab pos="355600" algn="l"/>
              </a:tabLst>
            </a:pPr>
            <a:r>
              <a:rPr sz="2200" dirty="0" smtClean="0">
                <a:latin typeface="Calibri"/>
                <a:cs typeface="Calibri"/>
              </a:rPr>
              <a:t>E</a:t>
            </a:r>
            <a:r>
              <a:rPr sz="2200" spc="-5" dirty="0" smtClean="0">
                <a:latin typeface="Calibri"/>
                <a:cs typeface="Calibri"/>
              </a:rPr>
              <a:t>no</a:t>
            </a:r>
            <a:r>
              <a:rPr sz="2200" spc="5" dirty="0" smtClean="0">
                <a:latin typeface="Calibri"/>
                <a:cs typeface="Calibri"/>
              </a:rPr>
              <a:t>u</a:t>
            </a:r>
            <a:r>
              <a:rPr sz="2200" dirty="0" smtClean="0">
                <a:latin typeface="Calibri"/>
                <a:cs typeface="Calibri"/>
              </a:rPr>
              <a:t>gh</a:t>
            </a:r>
            <a:r>
              <a:rPr sz="2200" spc="-50" dirty="0" smtClean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c</a:t>
            </a:r>
            <a:r>
              <a:rPr sz="2200" spc="5" dirty="0">
                <a:latin typeface="Calibri"/>
                <a:cs typeface="Calibri"/>
              </a:rPr>
              <a:t>h</a:t>
            </a:r>
            <a:r>
              <a:rPr sz="2200" dirty="0">
                <a:latin typeface="Calibri"/>
                <a:cs typeface="Calibri"/>
              </a:rPr>
              <a:t>anism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f</a:t>
            </a:r>
            <a:r>
              <a:rPr sz="2200" spc="-5" dirty="0">
                <a:latin typeface="Calibri"/>
                <a:cs typeface="Calibri"/>
              </a:rPr>
              <a:t>or </a:t>
            </a:r>
            <a:r>
              <a:rPr sz="2200" spc="-40" dirty="0">
                <a:latin typeface="Calibri"/>
                <a:cs typeface="Calibri"/>
              </a:rPr>
              <a:t>f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5" dirty="0">
                <a:latin typeface="Calibri"/>
                <a:cs typeface="Calibri"/>
              </a:rPr>
              <a:t>r</a:t>
            </a:r>
            <a:r>
              <a:rPr sz="2200" spc="-30" dirty="0">
                <a:latin typeface="Calibri"/>
                <a:cs typeface="Calibri"/>
              </a:rPr>
              <a:t>w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din</a:t>
            </a:r>
            <a:r>
              <a:rPr sz="2200" dirty="0">
                <a:latin typeface="Calibri"/>
                <a:cs typeface="Calibri"/>
              </a:rPr>
              <a:t>g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</a:t>
            </a:r>
            <a:r>
              <a:rPr sz="2200" spc="-40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og</a:t>
            </a:r>
            <a:r>
              <a:rPr sz="2200" spc="-35" dirty="0">
                <a:latin typeface="Calibri"/>
                <a:cs typeface="Calibri"/>
              </a:rPr>
              <a:t>r</a:t>
            </a:r>
            <a:r>
              <a:rPr sz="2200" dirty="0">
                <a:latin typeface="Calibri"/>
                <a:cs typeface="Calibri"/>
              </a:rPr>
              <a:t>am</a:t>
            </a:r>
            <a:r>
              <a:rPr sz="2200" spc="-10" dirty="0">
                <a:latin typeface="Calibri"/>
                <a:cs typeface="Calibri"/>
              </a:rPr>
              <a:t>m</a:t>
            </a:r>
            <a:r>
              <a:rPr sz="2200" dirty="0">
                <a:latin typeface="Calibri"/>
                <a:cs typeface="Calibri"/>
              </a:rPr>
              <a:t>ing</a:t>
            </a:r>
          </a:p>
          <a:p>
            <a:pPr marL="1155700" lvl="2">
              <a:spcBef>
                <a:spcPts val="480"/>
              </a:spcBef>
              <a:buFont typeface="Arial"/>
              <a:buChar char="•"/>
              <a:tabLst>
                <a:tab pos="1156335" algn="l"/>
              </a:tabLst>
            </a:pPr>
            <a:r>
              <a:rPr sz="2000" spc="-5" dirty="0">
                <a:latin typeface="Calibri"/>
                <a:cs typeface="Calibri"/>
              </a:rPr>
              <a:t>Stru</a:t>
            </a:r>
            <a:r>
              <a:rPr sz="2000" spc="10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t,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Cla</a:t>
            </a:r>
            <a:r>
              <a:rPr sz="2000" spc="-10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s,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 smtClean="0">
                <a:latin typeface="Calibri"/>
                <a:cs typeface="Calibri"/>
              </a:rPr>
              <a:t>….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4100" y="2044700"/>
            <a:ext cx="4064000" cy="3225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181471" y="2193797"/>
            <a:ext cx="127762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SDN</a:t>
            </a:r>
            <a:endParaRPr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og</a:t>
            </a:r>
            <a:r>
              <a:rPr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amming</a:t>
            </a:r>
            <a:endParaRPr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8829" y="3276092"/>
            <a:ext cx="1283335" cy="112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415" marR="5080" indent="1270" algn="ctr"/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pc="-35" dirty="0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ork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og</a:t>
            </a:r>
            <a:r>
              <a:rPr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amming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Lang</a:t>
            </a:r>
            <a:r>
              <a:rPr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dirty="0">
              <a:latin typeface="Calibri"/>
              <a:cs typeface="Calibri"/>
            </a:endParaRPr>
          </a:p>
          <a:p>
            <a:pPr marL="12700">
              <a:spcBef>
                <a:spcPts val="120"/>
              </a:spcBef>
            </a:pPr>
            <a:r>
              <a:rPr spc="-55" dirty="0">
                <a:latin typeface="Calibri"/>
                <a:cs typeface="Calibri"/>
              </a:rPr>
              <a:t>P</a:t>
            </a:r>
            <a:r>
              <a:rPr spc="-5" dirty="0">
                <a:latin typeface="Calibri"/>
                <a:cs typeface="Calibri"/>
              </a:rPr>
              <a:t>o</a:t>
            </a:r>
            <a:r>
              <a:rPr spc="-10" dirty="0">
                <a:latin typeface="Calibri"/>
                <a:cs typeface="Calibri"/>
              </a:rPr>
              <a:t>l</a:t>
            </a:r>
            <a:r>
              <a:rPr spc="-5" dirty="0">
                <a:latin typeface="Calibri"/>
                <a:cs typeface="Calibri"/>
              </a:rPr>
              <a:t>i</a:t>
            </a:r>
            <a:r>
              <a:rPr spc="-20" dirty="0">
                <a:latin typeface="Calibri"/>
                <a:cs typeface="Calibri"/>
              </a:rPr>
              <a:t>c</a:t>
            </a:r>
            <a:r>
              <a:rPr spc="-10" dirty="0">
                <a:latin typeface="Calibri"/>
                <a:cs typeface="Calibri"/>
              </a:rPr>
              <a:t>y</a:t>
            </a:r>
            <a:endParaRPr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00925" y="3276092"/>
            <a:ext cx="1355090" cy="1120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3185" algn="ctr"/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vi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og</a:t>
            </a:r>
            <a:r>
              <a:rPr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amming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Lang</a:t>
            </a:r>
            <a:r>
              <a:rPr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>
              <a:latin typeface="Calibri"/>
              <a:cs typeface="Calibri"/>
            </a:endParaRPr>
          </a:p>
          <a:p>
            <a:pPr marL="692150">
              <a:spcBef>
                <a:spcPts val="120"/>
              </a:spcBef>
            </a:pPr>
            <a:r>
              <a:rPr spc="-5" dirty="0">
                <a:latin typeface="Calibri"/>
                <a:cs typeface="Calibri"/>
              </a:rPr>
              <a:t>Co</a:t>
            </a:r>
            <a:r>
              <a:rPr spc="-10" dirty="0">
                <a:latin typeface="Calibri"/>
                <a:cs typeface="Calibri"/>
              </a:rPr>
              <a:t>n</a:t>
            </a:r>
            <a:r>
              <a:rPr spc="-5" dirty="0">
                <a:latin typeface="Calibri"/>
                <a:cs typeface="Calibri"/>
              </a:rPr>
              <a:t>fi</a:t>
            </a:r>
            <a:r>
              <a:rPr dirty="0">
                <a:latin typeface="Calibri"/>
                <a:cs typeface="Calibri"/>
              </a:rPr>
              <a:t>g.</a:t>
            </a:r>
            <a:endParaRPr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39054" y="4632756"/>
            <a:ext cx="122682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Nor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 Bound</a:t>
            </a:r>
            <a:endParaRPr>
              <a:latin typeface="Calibri"/>
              <a:cs typeface="Calibri"/>
            </a:endParaRPr>
          </a:p>
          <a:p>
            <a:pPr marL="2540" algn="ctr"/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pc="-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26832" y="4632756"/>
            <a:ext cx="122555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Sout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Bou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nd</a:t>
            </a:r>
            <a:endParaRPr>
              <a:latin typeface="Calibri"/>
              <a:cs typeface="Calibri"/>
            </a:endParaRPr>
          </a:p>
          <a:p>
            <a:pPr marL="635" algn="ctr"/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spc="-4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09029" y="3276093"/>
            <a:ext cx="33401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pc="-10" dirty="0">
                <a:latin typeface="Calibri"/>
                <a:cs typeface="Calibri"/>
              </a:rPr>
              <a:t>API</a:t>
            </a:r>
            <a:endParaRPr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56630" y="4495547"/>
            <a:ext cx="87058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dirty="0">
                <a:latin typeface="Calibri"/>
                <a:cs typeface="Calibri"/>
              </a:rPr>
              <a:t>Ru</a:t>
            </a:r>
            <a:r>
              <a:rPr spc="-15" dirty="0">
                <a:latin typeface="Calibri"/>
                <a:cs typeface="Calibri"/>
              </a:rPr>
              <a:t>n</a:t>
            </a:r>
            <a:r>
              <a:rPr dirty="0">
                <a:latin typeface="Calibri"/>
                <a:cs typeface="Calibri"/>
              </a:rPr>
              <a:t>t</a:t>
            </a:r>
            <a:r>
              <a:rPr spc="-10" dirty="0">
                <a:latin typeface="Calibri"/>
                <a:cs typeface="Calibri"/>
              </a:rPr>
              <a:t>ime.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1076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2232756" y="692696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3076575"/>
            <a:r>
              <a:rPr spc="-5" dirty="0"/>
              <a:t>Conc</a:t>
            </a:r>
            <a:r>
              <a:rPr spc="-15" dirty="0"/>
              <a:t>l</a:t>
            </a:r>
            <a:r>
              <a:rPr spc="-5" dirty="0"/>
              <a:t>us</a:t>
            </a:r>
            <a:r>
              <a:rPr spc="-15" dirty="0"/>
              <a:t>i</a:t>
            </a:r>
            <a:r>
              <a:rPr spc="-5" dirty="0"/>
              <a:t>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28932"/>
            <a:ext cx="7747634" cy="28161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-FI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ese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sel</a:t>
            </a:r>
            <a:r>
              <a:rPr sz="2400" spc="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ain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r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din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</a:t>
            </a:r>
          </a:p>
          <a:p>
            <a:pPr marL="355600" marR="508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-FI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omp</a:t>
            </a:r>
            <a:r>
              <a:rPr sz="2400" spc="-1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ne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dirty="0">
                <a:latin typeface="Calibri"/>
                <a:cs typeface="Calibri"/>
              </a:rPr>
              <a:t>ts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ope</a:t>
            </a:r>
            <a:r>
              <a:rPr sz="2400" dirty="0">
                <a:latin typeface="Calibri"/>
                <a:cs typeface="Calibri"/>
              </a:rPr>
              <a:t>n 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k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vice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IR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-FI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0" dirty="0">
                <a:latin typeface="Calibri"/>
                <a:cs typeface="Calibri"/>
              </a:rPr>
              <a:t> neut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al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hig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el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langua</a:t>
            </a:r>
            <a:r>
              <a:rPr sz="2400" spc="-3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</a:p>
          <a:p>
            <a:pPr marL="355600"/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orms</a:t>
            </a:r>
            <a:endParaRPr sz="2400" dirty="0">
              <a:latin typeface="Calibri"/>
              <a:cs typeface="Calibri"/>
            </a:endParaRPr>
          </a:p>
          <a:p>
            <a:pPr marL="355600" marR="50165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-FI</a:t>
            </a:r>
            <a:r>
              <a:rPr sz="2400" dirty="0">
                <a:latin typeface="Calibri"/>
                <a:cs typeface="Calibri"/>
              </a:rPr>
              <a:t>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be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om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impor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par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 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OpenFl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2.0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anda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24390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388" y="296652"/>
            <a:ext cx="7696200" cy="1015663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385445"/>
            <a:r>
              <a:rPr spc="-75" dirty="0"/>
              <a:t>P</a:t>
            </a:r>
            <a:r>
              <a:rPr dirty="0"/>
              <a:t>a</a:t>
            </a:r>
            <a:r>
              <a:rPr spc="-65" dirty="0"/>
              <a:t>r</a:t>
            </a:r>
            <a:r>
              <a:rPr dirty="0"/>
              <a:t>adigm</a:t>
            </a:r>
            <a:r>
              <a:rPr spc="-10" dirty="0"/>
              <a:t> </a:t>
            </a:r>
            <a:r>
              <a:rPr spc="-5" dirty="0"/>
              <a:t>Shi</a:t>
            </a:r>
            <a:r>
              <a:rPr spc="-15" dirty="0"/>
              <a:t>f</a:t>
            </a:r>
            <a:r>
              <a:rPr dirty="0"/>
              <a:t>t:</a:t>
            </a:r>
            <a:r>
              <a:rPr spc="15" dirty="0"/>
              <a:t> </a:t>
            </a:r>
            <a:r>
              <a:rPr spc="-5" dirty="0"/>
              <a:t>F</a:t>
            </a:r>
            <a:r>
              <a:rPr spc="-50" dirty="0"/>
              <a:t>r</a:t>
            </a:r>
            <a:r>
              <a:rPr spc="-5" dirty="0"/>
              <a:t>o</a:t>
            </a:r>
            <a:r>
              <a:rPr dirty="0"/>
              <a:t>m </a:t>
            </a:r>
            <a:r>
              <a:rPr spc="-10" dirty="0"/>
              <a:t>B</a:t>
            </a:r>
            <a:r>
              <a:rPr dirty="0"/>
              <a:t>lack</a:t>
            </a:r>
            <a:r>
              <a:rPr spc="-15" dirty="0"/>
              <a:t> </a:t>
            </a:r>
            <a:r>
              <a:rPr dirty="0"/>
              <a:t>B</a:t>
            </a:r>
            <a:r>
              <a:rPr spc="-60" dirty="0"/>
              <a:t>o</a:t>
            </a:r>
            <a:r>
              <a:rPr dirty="0"/>
              <a:t>x</a:t>
            </a:r>
            <a:r>
              <a:rPr spc="-15" dirty="0"/>
              <a:t> </a:t>
            </a:r>
            <a:r>
              <a:rPr spc="-45" dirty="0"/>
              <a:t>t</a:t>
            </a:r>
            <a:r>
              <a:rPr dirty="0"/>
              <a:t>o </a:t>
            </a:r>
            <a:r>
              <a:rPr spc="10" dirty="0"/>
              <a:t>W</a:t>
            </a:r>
            <a:r>
              <a:rPr spc="-5" dirty="0"/>
              <a:t>hi</a:t>
            </a:r>
            <a:r>
              <a:rPr spc="-50" dirty="0"/>
              <a:t>t</a:t>
            </a:r>
            <a:r>
              <a:rPr dirty="0"/>
              <a:t>e B</a:t>
            </a:r>
            <a:r>
              <a:rPr spc="-60" dirty="0"/>
              <a:t>o</a:t>
            </a:r>
            <a:r>
              <a:rPr dirty="0"/>
              <a:t>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28932"/>
            <a:ext cx="7396480" cy="2682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SD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k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ability</a:t>
            </a:r>
            <a:endParaRPr sz="2400">
              <a:latin typeface="Calibri"/>
              <a:cs typeface="Calibri"/>
            </a:endParaRPr>
          </a:p>
          <a:p>
            <a:pPr marL="355600" marR="95758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ultim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ely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equi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vice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endParaRPr sz="2400">
              <a:latin typeface="Calibri"/>
              <a:cs typeface="Calibri"/>
            </a:endParaRPr>
          </a:p>
          <a:p>
            <a:pPr marL="756285" lvl="1" indent="-286385">
              <a:spcBef>
                <a:spcPts val="50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40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ol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cy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depl</a:t>
            </a:r>
            <a:r>
              <a:rPr sz="2000" spc="-1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yme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≠ d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ce </a:t>
            </a:r>
            <a:r>
              <a:rPr sz="2000" spc="5" dirty="0">
                <a:latin typeface="Calibri"/>
                <a:cs typeface="Calibri"/>
              </a:rPr>
              <a:t>p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og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am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ing</a:t>
            </a:r>
            <a:endParaRPr sz="2000">
              <a:latin typeface="Calibri"/>
              <a:cs typeface="Calibri"/>
            </a:endParaRPr>
          </a:p>
          <a:p>
            <a:pPr marL="355600" indent="-342900">
              <a:spcBef>
                <a:spcPts val="55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U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30" dirty="0">
                <a:latin typeface="Calibri"/>
                <a:cs typeface="Calibri"/>
              </a:rPr>
              <a:t>w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vice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 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</a:t>
            </a:r>
            <a:r>
              <a:rPr sz="2400" spc="25" dirty="0">
                <a:latin typeface="Calibri"/>
                <a:cs typeface="Calibri"/>
              </a:rPr>
              <a:t>r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  <a:p>
            <a:pPr marL="756285" marR="5080" lvl="1" indent="-286385">
              <a:spcBef>
                <a:spcPts val="505"/>
              </a:spcBef>
              <a:buFont typeface="Arial"/>
              <a:buChar char="–"/>
              <a:tabLst>
                <a:tab pos="756920" algn="l"/>
              </a:tabLst>
            </a:pPr>
            <a:r>
              <a:rPr sz="2000" dirty="0">
                <a:latin typeface="Calibri"/>
                <a:cs typeface="Calibri"/>
              </a:rPr>
              <a:t>P</a:t>
            </a:r>
            <a:r>
              <a:rPr sz="2000" spc="-4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og</a:t>
            </a: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am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30" dirty="0">
                <a:latin typeface="Calibri"/>
                <a:cs typeface="Calibri"/>
              </a:rPr>
              <a:t>w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dirty="0">
                <a:latin typeface="Calibri"/>
                <a:cs typeface="Calibri"/>
              </a:rPr>
              <a:t>k </a:t>
            </a:r>
            <a:r>
              <a:rPr sz="2000" spc="-5" dirty="0">
                <a:latin typeface="Calibri"/>
                <a:cs typeface="Calibri"/>
              </a:rPr>
              <a:t>d</a:t>
            </a:r>
            <a:r>
              <a:rPr sz="2000" spc="-1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ces as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neede</a:t>
            </a:r>
            <a:r>
              <a:rPr sz="2000" dirty="0">
                <a:latin typeface="Calibri"/>
                <a:cs typeface="Calibri"/>
              </a:rPr>
              <a:t>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appl</a:t>
            </a:r>
            <a:r>
              <a:rPr sz="2000" spc="-10" dirty="0">
                <a:latin typeface="Calibri"/>
                <a:cs typeface="Calibri"/>
              </a:rPr>
              <a:t>ic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tion and then </a:t>
            </a:r>
            <a:r>
              <a:rPr sz="2000" spc="-5" dirty="0">
                <a:latin typeface="Calibri"/>
                <a:cs typeface="Calibri"/>
              </a:rPr>
              <a:t>ope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25" dirty="0">
                <a:latin typeface="Calibri"/>
                <a:cs typeface="Calibri"/>
              </a:rPr>
              <a:t>at</a:t>
            </a:r>
            <a:r>
              <a:rPr sz="2000" dirty="0">
                <a:latin typeface="Calibri"/>
                <a:cs typeface="Calibri"/>
              </a:rPr>
              <a:t>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spc="-2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</a:t>
            </a:r>
            <a:r>
              <a:rPr sz="2000" dirty="0">
                <a:latin typeface="Calibri"/>
                <a:cs typeface="Calibri"/>
              </a:rPr>
              <a:t>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them</a:t>
            </a:r>
            <a:endParaRPr sz="20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551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520" y="703195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988694"/>
            <a:r>
              <a:rPr spc="-5" dirty="0"/>
              <a:t>Ope</a:t>
            </a:r>
            <a:r>
              <a:rPr dirty="0"/>
              <a:t>n </a:t>
            </a:r>
            <a:r>
              <a:rPr spc="-10" dirty="0"/>
              <a:t>P</a:t>
            </a:r>
            <a:r>
              <a:rPr spc="-55" dirty="0"/>
              <a:t>r</a:t>
            </a:r>
            <a:r>
              <a:rPr spc="-5" dirty="0"/>
              <a:t>og</a:t>
            </a:r>
            <a:r>
              <a:rPr spc="-55" dirty="0"/>
              <a:t>r</a:t>
            </a:r>
            <a:r>
              <a:rPr dirty="0"/>
              <a:t>amma</a:t>
            </a:r>
            <a:r>
              <a:rPr spc="-10" dirty="0"/>
              <a:t>b</a:t>
            </a:r>
            <a:r>
              <a:rPr dirty="0"/>
              <a:t>le</a:t>
            </a:r>
            <a:r>
              <a:rPr spc="-10" dirty="0"/>
              <a:t> </a:t>
            </a:r>
            <a:r>
              <a:rPr dirty="0"/>
              <a:t>N</a:t>
            </a:r>
            <a:r>
              <a:rPr spc="-20" dirty="0"/>
              <a:t>e</a:t>
            </a:r>
            <a:r>
              <a:rPr dirty="0"/>
              <a:t>t</a:t>
            </a:r>
            <a:r>
              <a:rPr spc="-30" dirty="0"/>
              <a:t>w</a:t>
            </a:r>
            <a:r>
              <a:rPr spc="-5" dirty="0"/>
              <a:t>or</a:t>
            </a:r>
            <a:r>
              <a:rPr dirty="0"/>
              <a:t>k</a:t>
            </a:r>
            <a:r>
              <a:rPr spc="-30" dirty="0"/>
              <a:t> </a:t>
            </a:r>
            <a:r>
              <a:rPr spc="-5" dirty="0"/>
              <a:t>D</a:t>
            </a:r>
            <a:r>
              <a:rPr spc="-15" dirty="0"/>
              <a:t>e</a:t>
            </a:r>
            <a:r>
              <a:rPr dirty="0"/>
              <a:t>vice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2065432"/>
            <a:ext cx="3947160" cy="8156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6235" algn="l"/>
              </a:tabLst>
            </a:pPr>
            <a:r>
              <a:rPr sz="2400" spc="-5" dirty="0">
                <a:latin typeface="Calibri"/>
                <a:cs typeface="Calibri"/>
              </a:rPr>
              <a:t>Ope</a:t>
            </a:r>
            <a:r>
              <a:rPr sz="2400" dirty="0">
                <a:latin typeface="Calibri"/>
                <a:cs typeface="Calibri"/>
              </a:rPr>
              <a:t>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n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er</a:t>
            </a:r>
            <a:r>
              <a:rPr sz="2400" spc="-55" dirty="0">
                <a:latin typeface="Calibri"/>
                <a:cs typeface="Calibri"/>
              </a:rPr>
              <a:t>f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15" dirty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355600" indent="-342900">
              <a:spcBef>
                <a:spcPts val="575"/>
              </a:spcBef>
              <a:buFont typeface="Arial"/>
              <a:buChar char="•"/>
              <a:tabLst>
                <a:tab pos="356235" algn="l"/>
              </a:tabLst>
            </a:pPr>
            <a:r>
              <a:rPr sz="2400" spc="-5" dirty="0">
                <a:latin typeface="Calibri"/>
                <a:cs typeface="Calibri"/>
              </a:rPr>
              <a:t>Di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sifie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rg</a:t>
            </a:r>
            <a:r>
              <a:rPr sz="2400" spc="-10" dirty="0">
                <a:latin typeface="Calibri"/>
                <a:cs typeface="Calibri"/>
              </a:rPr>
              <a:t>et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pl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50" dirty="0">
                <a:latin typeface="Calibri"/>
                <a:cs typeface="Calibri"/>
              </a:rPr>
              <a:t>f</a:t>
            </a:r>
            <a:r>
              <a:rPr sz="2400" spc="-20" dirty="0">
                <a:latin typeface="Calibri"/>
                <a:cs typeface="Calibri"/>
              </a:rPr>
              <a:t>orms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00401" y="5324637"/>
            <a:ext cx="3277235" cy="171450"/>
          </a:xfrm>
          <a:custGeom>
            <a:avLst/>
            <a:gdLst/>
            <a:ahLst/>
            <a:cxnLst/>
            <a:rect l="l" t="t" r="r" b="b"/>
            <a:pathLst>
              <a:path w="3277235" h="171450">
                <a:moveTo>
                  <a:pt x="3201593" y="85901"/>
                </a:moveTo>
                <a:lnTo>
                  <a:pt x="3108362" y="142569"/>
                </a:lnTo>
                <a:lnTo>
                  <a:pt x="3106592" y="153259"/>
                </a:lnTo>
                <a:lnTo>
                  <a:pt x="3111789" y="166394"/>
                </a:lnTo>
                <a:lnTo>
                  <a:pt x="3122497" y="171174"/>
                </a:lnTo>
                <a:lnTo>
                  <a:pt x="3134233" y="168697"/>
                </a:lnTo>
                <a:lnTo>
                  <a:pt x="3244074" y="104613"/>
                </a:lnTo>
                <a:lnTo>
                  <a:pt x="3238880" y="104613"/>
                </a:lnTo>
                <a:lnTo>
                  <a:pt x="3238880" y="102022"/>
                </a:lnTo>
                <a:lnTo>
                  <a:pt x="3229229" y="102022"/>
                </a:lnTo>
                <a:lnTo>
                  <a:pt x="3201593" y="85901"/>
                </a:lnTo>
                <a:close/>
              </a:path>
              <a:path w="3277235" h="171450">
                <a:moveTo>
                  <a:pt x="3168356" y="66513"/>
                </a:moveTo>
                <a:lnTo>
                  <a:pt x="0" y="66513"/>
                </a:lnTo>
                <a:lnTo>
                  <a:pt x="0" y="104613"/>
                </a:lnTo>
                <a:lnTo>
                  <a:pt x="3170808" y="104613"/>
                </a:lnTo>
                <a:lnTo>
                  <a:pt x="3201593" y="85901"/>
                </a:lnTo>
                <a:lnTo>
                  <a:pt x="3168356" y="66513"/>
                </a:lnTo>
                <a:close/>
              </a:path>
              <a:path w="3277235" h="171450">
                <a:moveTo>
                  <a:pt x="3244074" y="66513"/>
                </a:moveTo>
                <a:lnTo>
                  <a:pt x="3238880" y="66513"/>
                </a:lnTo>
                <a:lnTo>
                  <a:pt x="3238880" y="104613"/>
                </a:lnTo>
                <a:lnTo>
                  <a:pt x="3244074" y="104613"/>
                </a:lnTo>
                <a:lnTo>
                  <a:pt x="3276727" y="85563"/>
                </a:lnTo>
                <a:lnTo>
                  <a:pt x="3244074" y="66513"/>
                </a:lnTo>
                <a:close/>
              </a:path>
              <a:path w="3277235" h="171450">
                <a:moveTo>
                  <a:pt x="3229229" y="69103"/>
                </a:moveTo>
                <a:lnTo>
                  <a:pt x="3201593" y="85901"/>
                </a:lnTo>
                <a:lnTo>
                  <a:pt x="3229229" y="102022"/>
                </a:lnTo>
                <a:lnTo>
                  <a:pt x="3229229" y="69103"/>
                </a:lnTo>
                <a:close/>
              </a:path>
              <a:path w="3277235" h="171450">
                <a:moveTo>
                  <a:pt x="3238880" y="69103"/>
                </a:moveTo>
                <a:lnTo>
                  <a:pt x="3229229" y="69103"/>
                </a:lnTo>
                <a:lnTo>
                  <a:pt x="3229229" y="102022"/>
                </a:lnTo>
                <a:lnTo>
                  <a:pt x="3238880" y="102022"/>
                </a:lnTo>
                <a:lnTo>
                  <a:pt x="3238880" y="69103"/>
                </a:lnTo>
                <a:close/>
              </a:path>
              <a:path w="3277235" h="171450">
                <a:moveTo>
                  <a:pt x="3125505" y="0"/>
                </a:moveTo>
                <a:lnTo>
                  <a:pt x="3115056" y="3517"/>
                </a:lnTo>
                <a:lnTo>
                  <a:pt x="3105997" y="14615"/>
                </a:lnTo>
                <a:lnTo>
                  <a:pt x="3107048" y="26332"/>
                </a:lnTo>
                <a:lnTo>
                  <a:pt x="3114929" y="35347"/>
                </a:lnTo>
                <a:lnTo>
                  <a:pt x="3201593" y="85901"/>
                </a:lnTo>
                <a:lnTo>
                  <a:pt x="3229229" y="69103"/>
                </a:lnTo>
                <a:lnTo>
                  <a:pt x="3238880" y="69103"/>
                </a:lnTo>
                <a:lnTo>
                  <a:pt x="3238880" y="66513"/>
                </a:lnTo>
                <a:lnTo>
                  <a:pt x="3244074" y="66513"/>
                </a:lnTo>
                <a:lnTo>
                  <a:pt x="3134233" y="2428"/>
                </a:lnTo>
                <a:lnTo>
                  <a:pt x="3125505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14842" y="3352674"/>
            <a:ext cx="171450" cy="2058035"/>
          </a:xfrm>
          <a:custGeom>
            <a:avLst/>
            <a:gdLst/>
            <a:ahLst/>
            <a:cxnLst/>
            <a:rect l="l" t="t" r="r" b="b"/>
            <a:pathLst>
              <a:path w="171450" h="2058035">
                <a:moveTo>
                  <a:pt x="85899" y="75215"/>
                </a:moveTo>
                <a:lnTo>
                  <a:pt x="66507" y="108457"/>
                </a:lnTo>
                <a:lnTo>
                  <a:pt x="66507" y="2057527"/>
                </a:lnTo>
                <a:lnTo>
                  <a:pt x="104607" y="2057527"/>
                </a:lnTo>
                <a:lnTo>
                  <a:pt x="104607" y="105989"/>
                </a:lnTo>
                <a:lnTo>
                  <a:pt x="85899" y="75215"/>
                </a:lnTo>
                <a:close/>
              </a:path>
              <a:path w="171450" h="2058035">
                <a:moveTo>
                  <a:pt x="85557" y="0"/>
                </a:moveTo>
                <a:lnTo>
                  <a:pt x="2372" y="142494"/>
                </a:lnTo>
                <a:lnTo>
                  <a:pt x="0" y="151196"/>
                </a:lnTo>
                <a:lnTo>
                  <a:pt x="3532" y="161662"/>
                </a:lnTo>
                <a:lnTo>
                  <a:pt x="14650" y="170744"/>
                </a:lnTo>
                <a:lnTo>
                  <a:pt x="26374" y="169665"/>
                </a:lnTo>
                <a:lnTo>
                  <a:pt x="35392" y="161797"/>
                </a:lnTo>
                <a:lnTo>
                  <a:pt x="66507" y="108457"/>
                </a:lnTo>
                <a:lnTo>
                  <a:pt x="66507" y="37845"/>
                </a:lnTo>
                <a:lnTo>
                  <a:pt x="107651" y="37845"/>
                </a:lnTo>
                <a:lnTo>
                  <a:pt x="85557" y="0"/>
                </a:lnTo>
                <a:close/>
              </a:path>
              <a:path w="171450" h="2058035">
                <a:moveTo>
                  <a:pt x="107651" y="37845"/>
                </a:moveTo>
                <a:lnTo>
                  <a:pt x="104607" y="37845"/>
                </a:lnTo>
                <a:lnTo>
                  <a:pt x="104607" y="105989"/>
                </a:lnTo>
                <a:lnTo>
                  <a:pt x="142527" y="168362"/>
                </a:lnTo>
                <a:lnTo>
                  <a:pt x="153232" y="170151"/>
                </a:lnTo>
                <a:lnTo>
                  <a:pt x="166357" y="164993"/>
                </a:lnTo>
                <a:lnTo>
                  <a:pt x="171158" y="154266"/>
                </a:lnTo>
                <a:lnTo>
                  <a:pt x="168742" y="142494"/>
                </a:lnTo>
                <a:lnTo>
                  <a:pt x="107651" y="37845"/>
                </a:lnTo>
                <a:close/>
              </a:path>
              <a:path w="171450" h="2058035">
                <a:moveTo>
                  <a:pt x="104607" y="37845"/>
                </a:moveTo>
                <a:lnTo>
                  <a:pt x="66507" y="37845"/>
                </a:lnTo>
                <a:lnTo>
                  <a:pt x="66507" y="108457"/>
                </a:lnTo>
                <a:lnTo>
                  <a:pt x="85899" y="75215"/>
                </a:lnTo>
                <a:lnTo>
                  <a:pt x="69047" y="47497"/>
                </a:lnTo>
                <a:lnTo>
                  <a:pt x="104607" y="47497"/>
                </a:lnTo>
                <a:lnTo>
                  <a:pt x="104607" y="37845"/>
                </a:lnTo>
                <a:close/>
              </a:path>
              <a:path w="171450" h="2058035">
                <a:moveTo>
                  <a:pt x="104607" y="47497"/>
                </a:moveTo>
                <a:lnTo>
                  <a:pt x="102067" y="47497"/>
                </a:lnTo>
                <a:lnTo>
                  <a:pt x="85899" y="75215"/>
                </a:lnTo>
                <a:lnTo>
                  <a:pt x="104607" y="105989"/>
                </a:lnTo>
                <a:lnTo>
                  <a:pt x="104607" y="47497"/>
                </a:lnTo>
                <a:close/>
              </a:path>
              <a:path w="171450" h="2058035">
                <a:moveTo>
                  <a:pt x="102067" y="47497"/>
                </a:moveTo>
                <a:lnTo>
                  <a:pt x="69047" y="47497"/>
                </a:lnTo>
                <a:lnTo>
                  <a:pt x="85899" y="75215"/>
                </a:lnTo>
                <a:lnTo>
                  <a:pt x="102067" y="47497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67200" y="44196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914400" y="0"/>
                </a:moveTo>
                <a:lnTo>
                  <a:pt x="76200" y="0"/>
                </a:lnTo>
                <a:lnTo>
                  <a:pt x="69069" y="330"/>
                </a:lnTo>
                <a:lnTo>
                  <a:pt x="30207" y="15469"/>
                </a:lnTo>
                <a:lnTo>
                  <a:pt x="5349" y="48131"/>
                </a:lnTo>
                <a:lnTo>
                  <a:pt x="0" y="76200"/>
                </a:lnTo>
                <a:lnTo>
                  <a:pt x="0" y="381000"/>
                </a:lnTo>
                <a:lnTo>
                  <a:pt x="15469" y="427014"/>
                </a:lnTo>
                <a:lnTo>
                  <a:pt x="48131" y="451856"/>
                </a:lnTo>
                <a:lnTo>
                  <a:pt x="76200" y="457200"/>
                </a:lnTo>
                <a:lnTo>
                  <a:pt x="914400" y="457200"/>
                </a:lnTo>
                <a:lnTo>
                  <a:pt x="960392" y="441745"/>
                </a:lnTo>
                <a:lnTo>
                  <a:pt x="985250" y="409089"/>
                </a:lnTo>
                <a:lnTo>
                  <a:pt x="990600" y="381000"/>
                </a:lnTo>
                <a:lnTo>
                  <a:pt x="990600" y="76200"/>
                </a:lnTo>
                <a:lnTo>
                  <a:pt x="975130" y="30207"/>
                </a:lnTo>
                <a:lnTo>
                  <a:pt x="942468" y="5349"/>
                </a:lnTo>
                <a:lnTo>
                  <a:pt x="9144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67200" y="44196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76200"/>
                </a:moveTo>
                <a:lnTo>
                  <a:pt x="11649" y="35727"/>
                </a:lnTo>
                <a:lnTo>
                  <a:pt x="41949" y="8131"/>
                </a:lnTo>
                <a:lnTo>
                  <a:pt x="76200" y="0"/>
                </a:lnTo>
                <a:lnTo>
                  <a:pt x="914400" y="0"/>
                </a:lnTo>
                <a:lnTo>
                  <a:pt x="928891" y="1380"/>
                </a:lnTo>
                <a:lnTo>
                  <a:pt x="942468" y="5349"/>
                </a:lnTo>
                <a:lnTo>
                  <a:pt x="975130" y="30207"/>
                </a:lnTo>
                <a:lnTo>
                  <a:pt x="990269" y="69069"/>
                </a:lnTo>
                <a:lnTo>
                  <a:pt x="990600" y="76200"/>
                </a:lnTo>
                <a:lnTo>
                  <a:pt x="990600" y="381000"/>
                </a:lnTo>
                <a:lnTo>
                  <a:pt x="989219" y="395505"/>
                </a:lnTo>
                <a:lnTo>
                  <a:pt x="985250" y="409089"/>
                </a:lnTo>
                <a:lnTo>
                  <a:pt x="960392" y="441745"/>
                </a:lnTo>
                <a:lnTo>
                  <a:pt x="921530" y="456870"/>
                </a:lnTo>
                <a:lnTo>
                  <a:pt x="914400" y="457200"/>
                </a:lnTo>
                <a:lnTo>
                  <a:pt x="76200" y="457200"/>
                </a:lnTo>
                <a:lnTo>
                  <a:pt x="61708" y="455821"/>
                </a:lnTo>
                <a:lnTo>
                  <a:pt x="48131" y="451856"/>
                </a:lnTo>
                <a:lnTo>
                  <a:pt x="15469" y="427014"/>
                </a:lnTo>
                <a:lnTo>
                  <a:pt x="330" y="388137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276600" y="35052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914400" y="0"/>
                </a:moveTo>
                <a:lnTo>
                  <a:pt x="76200" y="0"/>
                </a:lnTo>
                <a:lnTo>
                  <a:pt x="69069" y="330"/>
                </a:lnTo>
                <a:lnTo>
                  <a:pt x="30207" y="15469"/>
                </a:lnTo>
                <a:lnTo>
                  <a:pt x="5349" y="48131"/>
                </a:lnTo>
                <a:lnTo>
                  <a:pt x="0" y="76200"/>
                </a:lnTo>
                <a:lnTo>
                  <a:pt x="0" y="381000"/>
                </a:lnTo>
                <a:lnTo>
                  <a:pt x="15469" y="426992"/>
                </a:lnTo>
                <a:lnTo>
                  <a:pt x="48131" y="451850"/>
                </a:lnTo>
                <a:lnTo>
                  <a:pt x="76200" y="457200"/>
                </a:lnTo>
                <a:lnTo>
                  <a:pt x="914400" y="457200"/>
                </a:lnTo>
                <a:lnTo>
                  <a:pt x="960392" y="441730"/>
                </a:lnTo>
                <a:lnTo>
                  <a:pt x="985250" y="409068"/>
                </a:lnTo>
                <a:lnTo>
                  <a:pt x="990600" y="381000"/>
                </a:lnTo>
                <a:lnTo>
                  <a:pt x="990600" y="76200"/>
                </a:lnTo>
                <a:lnTo>
                  <a:pt x="975130" y="30207"/>
                </a:lnTo>
                <a:lnTo>
                  <a:pt x="942468" y="5349"/>
                </a:lnTo>
                <a:lnTo>
                  <a:pt x="9144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276600" y="35052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76200"/>
                </a:moveTo>
                <a:lnTo>
                  <a:pt x="11649" y="35727"/>
                </a:lnTo>
                <a:lnTo>
                  <a:pt x="41949" y="8131"/>
                </a:lnTo>
                <a:lnTo>
                  <a:pt x="76200" y="0"/>
                </a:lnTo>
                <a:lnTo>
                  <a:pt x="914400" y="0"/>
                </a:lnTo>
                <a:lnTo>
                  <a:pt x="928891" y="1380"/>
                </a:lnTo>
                <a:lnTo>
                  <a:pt x="942468" y="5349"/>
                </a:lnTo>
                <a:lnTo>
                  <a:pt x="975130" y="30207"/>
                </a:lnTo>
                <a:lnTo>
                  <a:pt x="990269" y="69069"/>
                </a:lnTo>
                <a:lnTo>
                  <a:pt x="990600" y="76200"/>
                </a:lnTo>
                <a:lnTo>
                  <a:pt x="990600" y="381000"/>
                </a:lnTo>
                <a:lnTo>
                  <a:pt x="989219" y="395491"/>
                </a:lnTo>
                <a:lnTo>
                  <a:pt x="985250" y="409068"/>
                </a:lnTo>
                <a:lnTo>
                  <a:pt x="960392" y="441730"/>
                </a:lnTo>
                <a:lnTo>
                  <a:pt x="921530" y="456869"/>
                </a:lnTo>
                <a:lnTo>
                  <a:pt x="914400" y="457200"/>
                </a:lnTo>
                <a:lnTo>
                  <a:pt x="76200" y="457200"/>
                </a:lnTo>
                <a:lnTo>
                  <a:pt x="61708" y="455819"/>
                </a:lnTo>
                <a:lnTo>
                  <a:pt x="48131" y="451850"/>
                </a:lnTo>
                <a:lnTo>
                  <a:pt x="15469" y="426992"/>
                </a:lnTo>
                <a:lnTo>
                  <a:pt x="330" y="388130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67200" y="3939413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914400" y="0"/>
                </a:moveTo>
                <a:lnTo>
                  <a:pt x="76200" y="0"/>
                </a:lnTo>
                <a:lnTo>
                  <a:pt x="69069" y="330"/>
                </a:lnTo>
                <a:lnTo>
                  <a:pt x="30207" y="15469"/>
                </a:lnTo>
                <a:lnTo>
                  <a:pt x="5349" y="48131"/>
                </a:lnTo>
                <a:lnTo>
                  <a:pt x="0" y="76200"/>
                </a:lnTo>
                <a:lnTo>
                  <a:pt x="0" y="381000"/>
                </a:lnTo>
                <a:lnTo>
                  <a:pt x="15469" y="427046"/>
                </a:lnTo>
                <a:lnTo>
                  <a:pt x="48131" y="451866"/>
                </a:lnTo>
                <a:lnTo>
                  <a:pt x="76200" y="457200"/>
                </a:lnTo>
                <a:lnTo>
                  <a:pt x="914400" y="457200"/>
                </a:lnTo>
                <a:lnTo>
                  <a:pt x="960392" y="441768"/>
                </a:lnTo>
                <a:lnTo>
                  <a:pt x="985250" y="409120"/>
                </a:lnTo>
                <a:lnTo>
                  <a:pt x="990600" y="381000"/>
                </a:lnTo>
                <a:lnTo>
                  <a:pt x="990600" y="76200"/>
                </a:lnTo>
                <a:lnTo>
                  <a:pt x="975130" y="30207"/>
                </a:lnTo>
                <a:lnTo>
                  <a:pt x="942468" y="5349"/>
                </a:lnTo>
                <a:lnTo>
                  <a:pt x="9144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67200" y="3939413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76200"/>
                </a:moveTo>
                <a:lnTo>
                  <a:pt x="11649" y="35727"/>
                </a:lnTo>
                <a:lnTo>
                  <a:pt x="41949" y="8131"/>
                </a:lnTo>
                <a:lnTo>
                  <a:pt x="76200" y="0"/>
                </a:lnTo>
                <a:lnTo>
                  <a:pt x="914400" y="0"/>
                </a:lnTo>
                <a:lnTo>
                  <a:pt x="928891" y="1380"/>
                </a:lnTo>
                <a:lnTo>
                  <a:pt x="942468" y="5349"/>
                </a:lnTo>
                <a:lnTo>
                  <a:pt x="975130" y="30207"/>
                </a:lnTo>
                <a:lnTo>
                  <a:pt x="990269" y="69069"/>
                </a:lnTo>
                <a:lnTo>
                  <a:pt x="990600" y="76200"/>
                </a:lnTo>
                <a:lnTo>
                  <a:pt x="990600" y="381000"/>
                </a:lnTo>
                <a:lnTo>
                  <a:pt x="989219" y="395526"/>
                </a:lnTo>
                <a:lnTo>
                  <a:pt x="985250" y="409120"/>
                </a:lnTo>
                <a:lnTo>
                  <a:pt x="960392" y="441768"/>
                </a:lnTo>
                <a:lnTo>
                  <a:pt x="921530" y="456870"/>
                </a:lnTo>
                <a:lnTo>
                  <a:pt x="914400" y="457200"/>
                </a:lnTo>
                <a:lnTo>
                  <a:pt x="76200" y="457200"/>
                </a:lnTo>
                <a:lnTo>
                  <a:pt x="61708" y="455824"/>
                </a:lnTo>
                <a:lnTo>
                  <a:pt x="48131" y="451866"/>
                </a:lnTo>
                <a:lnTo>
                  <a:pt x="15469" y="427046"/>
                </a:lnTo>
                <a:lnTo>
                  <a:pt x="330" y="388149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257800" y="48768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914400" y="0"/>
                </a:moveTo>
                <a:lnTo>
                  <a:pt x="76200" y="0"/>
                </a:lnTo>
                <a:lnTo>
                  <a:pt x="69069" y="329"/>
                </a:lnTo>
                <a:lnTo>
                  <a:pt x="30207" y="15454"/>
                </a:lnTo>
                <a:lnTo>
                  <a:pt x="5349" y="48110"/>
                </a:lnTo>
                <a:lnTo>
                  <a:pt x="0" y="76200"/>
                </a:lnTo>
                <a:lnTo>
                  <a:pt x="0" y="381000"/>
                </a:lnTo>
                <a:lnTo>
                  <a:pt x="15469" y="427014"/>
                </a:lnTo>
                <a:lnTo>
                  <a:pt x="48131" y="451856"/>
                </a:lnTo>
                <a:lnTo>
                  <a:pt x="76200" y="457200"/>
                </a:lnTo>
                <a:lnTo>
                  <a:pt x="914400" y="457200"/>
                </a:lnTo>
                <a:lnTo>
                  <a:pt x="960392" y="441745"/>
                </a:lnTo>
                <a:lnTo>
                  <a:pt x="985250" y="409089"/>
                </a:lnTo>
                <a:lnTo>
                  <a:pt x="990600" y="381000"/>
                </a:lnTo>
                <a:lnTo>
                  <a:pt x="990600" y="76200"/>
                </a:lnTo>
                <a:lnTo>
                  <a:pt x="975130" y="30185"/>
                </a:lnTo>
                <a:lnTo>
                  <a:pt x="942468" y="5343"/>
                </a:lnTo>
                <a:lnTo>
                  <a:pt x="914400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257800" y="4876800"/>
            <a:ext cx="990600" cy="457200"/>
          </a:xfrm>
          <a:custGeom>
            <a:avLst/>
            <a:gdLst/>
            <a:ahLst/>
            <a:cxnLst/>
            <a:rect l="l" t="t" r="r" b="b"/>
            <a:pathLst>
              <a:path w="990600" h="457200">
                <a:moveTo>
                  <a:pt x="0" y="76200"/>
                </a:moveTo>
                <a:lnTo>
                  <a:pt x="11649" y="35705"/>
                </a:lnTo>
                <a:lnTo>
                  <a:pt x="41949" y="8122"/>
                </a:lnTo>
                <a:lnTo>
                  <a:pt x="76200" y="0"/>
                </a:lnTo>
                <a:lnTo>
                  <a:pt x="914400" y="0"/>
                </a:lnTo>
                <a:lnTo>
                  <a:pt x="928891" y="1378"/>
                </a:lnTo>
                <a:lnTo>
                  <a:pt x="942468" y="5343"/>
                </a:lnTo>
                <a:lnTo>
                  <a:pt x="975130" y="30185"/>
                </a:lnTo>
                <a:lnTo>
                  <a:pt x="990269" y="69062"/>
                </a:lnTo>
                <a:lnTo>
                  <a:pt x="990600" y="76200"/>
                </a:lnTo>
                <a:lnTo>
                  <a:pt x="990600" y="381000"/>
                </a:lnTo>
                <a:lnTo>
                  <a:pt x="989219" y="395505"/>
                </a:lnTo>
                <a:lnTo>
                  <a:pt x="985250" y="409089"/>
                </a:lnTo>
                <a:lnTo>
                  <a:pt x="960392" y="441745"/>
                </a:lnTo>
                <a:lnTo>
                  <a:pt x="921530" y="456870"/>
                </a:lnTo>
                <a:lnTo>
                  <a:pt x="914400" y="457200"/>
                </a:lnTo>
                <a:lnTo>
                  <a:pt x="76200" y="457200"/>
                </a:lnTo>
                <a:lnTo>
                  <a:pt x="61708" y="455821"/>
                </a:lnTo>
                <a:lnTo>
                  <a:pt x="48131" y="451856"/>
                </a:lnTo>
                <a:lnTo>
                  <a:pt x="15469" y="427014"/>
                </a:lnTo>
                <a:lnTo>
                  <a:pt x="330" y="388137"/>
                </a:lnTo>
                <a:lnTo>
                  <a:pt x="0" y="381000"/>
                </a:lnTo>
                <a:lnTo>
                  <a:pt x="0" y="762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66287" y="3626612"/>
            <a:ext cx="2409825" cy="2169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CPU</a:t>
            </a:r>
            <a:endParaRPr>
              <a:latin typeface="Calibri"/>
              <a:cs typeface="Calibri"/>
            </a:endParaRPr>
          </a:p>
          <a:p>
            <a:pPr marR="7620" algn="ctr">
              <a:spcBef>
                <a:spcPts val="1260"/>
              </a:spcBef>
            </a:pP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endParaRPr>
              <a:latin typeface="Calibri"/>
              <a:cs typeface="Calibri"/>
            </a:endParaRPr>
          </a:p>
          <a:p>
            <a:pPr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marR="8890" algn="ctr"/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FPGA</a:t>
            </a:r>
            <a:endParaRPr>
              <a:latin typeface="Calibri"/>
              <a:cs typeface="Calibri"/>
            </a:endParaRPr>
          </a:p>
          <a:p>
            <a:pPr marR="5080" algn="r">
              <a:spcBef>
                <a:spcPts val="1440"/>
              </a:spcBef>
            </a:pP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ASIC</a:t>
            </a:r>
            <a:endParaRPr>
              <a:latin typeface="Calibri"/>
              <a:cs typeface="Calibri"/>
            </a:endParaRPr>
          </a:p>
          <a:p>
            <a:pPr>
              <a:spcBef>
                <a:spcPts val="12"/>
              </a:spcBef>
            </a:pPr>
            <a:endParaRPr sz="1450">
              <a:latin typeface="Times New Roman"/>
              <a:cs typeface="Times New Roman"/>
            </a:endParaRPr>
          </a:p>
          <a:p>
            <a:pPr marL="73025" algn="ctr"/>
            <a:r>
              <a:rPr spc="-15" dirty="0">
                <a:latin typeface="Calibri"/>
                <a:cs typeface="Calibri"/>
              </a:rPr>
              <a:t>p</a:t>
            </a:r>
            <a:r>
              <a:rPr spc="-5" dirty="0">
                <a:latin typeface="Calibri"/>
                <a:cs typeface="Calibri"/>
              </a:rPr>
              <a:t>e</a:t>
            </a:r>
            <a:r>
              <a:rPr spc="-10" dirty="0">
                <a:latin typeface="Calibri"/>
                <a:cs typeface="Calibri"/>
              </a:rPr>
              <a:t>r</a:t>
            </a:r>
            <a:r>
              <a:rPr spc="-50" dirty="0">
                <a:latin typeface="Calibri"/>
                <a:cs typeface="Calibri"/>
              </a:rPr>
              <a:t>f</a:t>
            </a:r>
            <a:r>
              <a:rPr spc="-15" dirty="0">
                <a:latin typeface="Calibri"/>
                <a:cs typeface="Calibri"/>
              </a:rPr>
              <a:t>ormance</a:t>
            </a:r>
            <a:endParaRPr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94737" y="3977077"/>
            <a:ext cx="276999" cy="8661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/>
            <a:r>
              <a:rPr spc="-5" dirty="0">
                <a:latin typeface="Calibri"/>
                <a:cs typeface="Calibri"/>
              </a:rPr>
              <a:t>fl</a:t>
            </a:r>
            <a:r>
              <a:rPr spc="-25" dirty="0">
                <a:latin typeface="Calibri"/>
                <a:cs typeface="Calibri"/>
              </a:rPr>
              <a:t>e</a:t>
            </a:r>
            <a:r>
              <a:rPr spc="-5" dirty="0">
                <a:latin typeface="Calibri"/>
                <a:cs typeface="Calibri"/>
              </a:rPr>
              <a:t>x</a:t>
            </a:r>
            <a:r>
              <a:rPr spc="-10" dirty="0">
                <a:latin typeface="Calibri"/>
                <a:cs typeface="Calibri"/>
              </a:rPr>
              <a:t>i</a:t>
            </a:r>
            <a:r>
              <a:rPr spc="-5" dirty="0">
                <a:latin typeface="Calibri"/>
                <a:cs typeface="Calibri"/>
              </a:rPr>
              <a:t>bi</a:t>
            </a:r>
            <a:r>
              <a:rPr spc="-10" dirty="0">
                <a:latin typeface="Calibri"/>
                <a:cs typeface="Calibri"/>
              </a:rPr>
              <a:t>li</a:t>
            </a:r>
            <a:r>
              <a:rPr dirty="0">
                <a:latin typeface="Calibri"/>
                <a:cs typeface="Calibri"/>
              </a:rPr>
              <a:t>ty</a:t>
            </a:r>
            <a:endParaRPr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599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520" y="692696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076960"/>
            <a:r>
              <a:rPr dirty="0"/>
              <a:t>A</a:t>
            </a:r>
            <a:r>
              <a:rPr spc="-25" dirty="0"/>
              <a:t>b</a:t>
            </a:r>
            <a:r>
              <a:rPr spc="-45" dirty="0"/>
              <a:t>s</a:t>
            </a:r>
            <a:r>
              <a:rPr dirty="0"/>
              <a:t>t</a:t>
            </a:r>
            <a:r>
              <a:rPr spc="-70" dirty="0"/>
              <a:t>r</a:t>
            </a:r>
            <a:r>
              <a:rPr dirty="0"/>
              <a:t>act</a:t>
            </a:r>
            <a:r>
              <a:rPr spc="-10" dirty="0"/>
              <a:t> </a:t>
            </a:r>
            <a:r>
              <a:rPr spc="-50" dirty="0"/>
              <a:t>F</a:t>
            </a:r>
            <a:r>
              <a:rPr spc="-5" dirty="0"/>
              <a:t>o</a:t>
            </a:r>
            <a:r>
              <a:rPr spc="5" dirty="0"/>
              <a:t>r</a:t>
            </a:r>
            <a:r>
              <a:rPr spc="-35" dirty="0"/>
              <a:t>w</a:t>
            </a:r>
            <a:r>
              <a:rPr dirty="0"/>
              <a:t>a</a:t>
            </a:r>
            <a:r>
              <a:rPr spc="-55" dirty="0"/>
              <a:t>r</a:t>
            </a:r>
            <a:r>
              <a:rPr spc="-5" dirty="0"/>
              <a:t>di</a:t>
            </a:r>
            <a:r>
              <a:rPr spc="-15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spc="-5" dirty="0"/>
              <a:t>E</a:t>
            </a:r>
            <a:r>
              <a:rPr spc="-10" dirty="0"/>
              <a:t>l</a:t>
            </a:r>
            <a:r>
              <a:rPr dirty="0"/>
              <a:t>eme</a:t>
            </a:r>
            <a:r>
              <a:rPr spc="-35" dirty="0"/>
              <a:t>n</a:t>
            </a:r>
            <a:r>
              <a:rPr dirty="0"/>
              <a:t>t Model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128933"/>
            <a:ext cx="4066540" cy="3477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90170" indent="-342900">
              <a:buFont typeface="Arial"/>
              <a:buChar char="•"/>
              <a:tabLst>
                <a:tab pos="355600" algn="l"/>
              </a:tabLst>
            </a:pPr>
            <a:r>
              <a:rPr sz="2400" spc="-25" dirty="0">
                <a:latin typeface="Calibri"/>
                <a:cs typeface="Calibri"/>
              </a:rPr>
              <a:t>M</a:t>
            </a:r>
            <a:r>
              <a:rPr sz="2400" spc="-4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c</a:t>
            </a:r>
            <a:r>
              <a:rPr sz="2400" spc="5" dirty="0">
                <a:latin typeface="Calibri"/>
                <a:cs typeface="Calibri"/>
              </a:rPr>
              <a:t>h</a:t>
            </a:r>
            <a:r>
              <a:rPr sz="2400" spc="-5" dirty="0">
                <a:latin typeface="Calibri"/>
                <a:cs typeface="Calibri"/>
              </a:rPr>
              <a:t>-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20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able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(M</a:t>
            </a:r>
            <a:r>
              <a:rPr sz="2400" spc="-2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T) </a:t>
            </a:r>
            <a:r>
              <a:rPr sz="2400" dirty="0">
                <a:latin typeface="Calibri"/>
                <a:cs typeface="Calibri"/>
              </a:rPr>
              <a:t>Pipeline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b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 model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or</a:t>
            </a:r>
            <a:r>
              <a:rPr sz="2400" spc="-15" dirty="0">
                <a:latin typeface="Calibri"/>
                <a:cs typeface="Calibri"/>
              </a:rPr>
              <a:t>k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vice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 is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</a:t>
            </a:r>
            <a:r>
              <a:rPr sz="2400" spc="-10" dirty="0">
                <a:latin typeface="Calibri"/>
                <a:cs typeface="Calibri"/>
              </a:rPr>
              <a:t>u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finin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pac</a:t>
            </a:r>
            <a:r>
              <a:rPr sz="2400" spc="-75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 </a:t>
            </a:r>
            <a:r>
              <a:rPr sz="2400" spc="-5" dirty="0">
                <a:latin typeface="Calibri"/>
                <a:cs typeface="Calibri"/>
              </a:rPr>
              <a:t>pa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se</a:t>
            </a:r>
            <a:r>
              <a:rPr sz="2400" spc="-210" dirty="0">
                <a:latin typeface="Calibri"/>
                <a:cs typeface="Calibri"/>
              </a:rPr>
              <a:t>r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abl</a:t>
            </a:r>
            <a:r>
              <a:rPr sz="2400" spc="5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,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tions</a:t>
            </a:r>
            <a:endParaRPr sz="2400">
              <a:latin typeface="Calibri"/>
              <a:cs typeface="Calibri"/>
            </a:endParaRPr>
          </a:p>
          <a:p>
            <a:pPr marL="355600" marR="24511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se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tions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ammed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usin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</a:t>
            </a:r>
            <a:r>
              <a:rPr sz="2400" spc="-5" dirty="0">
                <a:latin typeface="Calibri"/>
                <a:cs typeface="Calibri"/>
              </a:rPr>
              <a:t>pecial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truc</a:t>
            </a:r>
            <a:r>
              <a:rPr sz="2400" dirty="0">
                <a:latin typeface="Calibri"/>
                <a:cs typeface="Calibri"/>
              </a:rPr>
              <a:t>tion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 </a:t>
            </a:r>
            <a:r>
              <a:rPr sz="2400" dirty="0">
                <a:latin typeface="Calibri"/>
                <a:cs typeface="Calibri"/>
              </a:rPr>
              <a:t>– </a:t>
            </a:r>
            <a:r>
              <a:rPr sz="2400" spc="-5" dirty="0">
                <a:latin typeface="Calibri"/>
                <a:cs typeface="Calibri"/>
              </a:rPr>
              <a:t>PO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-FIS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48200" y="2438350"/>
            <a:ext cx="4362450" cy="26790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8022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20688"/>
            <a:ext cx="7696200" cy="492443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980564"/>
            <a:r>
              <a:rPr dirty="0"/>
              <a:t>POF</a:t>
            </a:r>
            <a:r>
              <a:rPr spc="-15" dirty="0"/>
              <a:t> </a:t>
            </a:r>
            <a:r>
              <a:rPr dirty="0"/>
              <a:t>P</a:t>
            </a:r>
            <a:r>
              <a:rPr spc="-50" dirty="0"/>
              <a:t>r</a:t>
            </a:r>
            <a:r>
              <a:rPr spc="-5" dirty="0"/>
              <a:t>og</a:t>
            </a:r>
            <a:r>
              <a:rPr spc="-50" dirty="0"/>
              <a:t>r</a:t>
            </a:r>
            <a:r>
              <a:rPr dirty="0"/>
              <a:t>amm</a:t>
            </a:r>
            <a:r>
              <a:rPr spc="-10" dirty="0"/>
              <a:t>i</a:t>
            </a:r>
            <a:r>
              <a:rPr spc="-5" dirty="0"/>
              <a:t>n</a:t>
            </a:r>
            <a:r>
              <a:rPr dirty="0"/>
              <a:t>g</a:t>
            </a:r>
            <a:r>
              <a:rPr spc="10" dirty="0"/>
              <a:t> </a:t>
            </a:r>
            <a:r>
              <a:rPr dirty="0"/>
              <a:t>Model</a:t>
            </a:r>
          </a:p>
        </p:txBody>
      </p:sp>
      <p:sp>
        <p:nvSpPr>
          <p:cNvPr id="3" name="object 3"/>
          <p:cNvSpPr/>
          <p:nvPr/>
        </p:nvSpPr>
        <p:spPr>
          <a:xfrm>
            <a:off x="1905000" y="2057362"/>
            <a:ext cx="5410200" cy="34794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5656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3548" y="656692"/>
            <a:ext cx="7696200" cy="492443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502284"/>
            <a:r>
              <a:rPr dirty="0"/>
              <a:t>P</a:t>
            </a:r>
            <a:r>
              <a:rPr spc="-50" dirty="0"/>
              <a:t>r</a:t>
            </a:r>
            <a:r>
              <a:rPr spc="-5" dirty="0"/>
              <a:t>o</a:t>
            </a:r>
            <a:r>
              <a:rPr spc="-40" dirty="0"/>
              <a:t>t</a:t>
            </a:r>
            <a:r>
              <a:rPr spc="-5" dirty="0"/>
              <a:t>o</a:t>
            </a:r>
            <a:r>
              <a:rPr spc="-20" dirty="0"/>
              <a:t>c</a:t>
            </a:r>
            <a:r>
              <a:rPr spc="-5" dirty="0"/>
              <a:t>o</a:t>
            </a:r>
            <a:r>
              <a:rPr spc="-20" dirty="0"/>
              <a:t>l</a:t>
            </a:r>
            <a:r>
              <a:rPr dirty="0"/>
              <a:t>-Independe</a:t>
            </a:r>
            <a:r>
              <a:rPr spc="-35" dirty="0"/>
              <a:t>n</a:t>
            </a:r>
            <a:r>
              <a:rPr dirty="0"/>
              <a:t>t P</a:t>
            </a:r>
            <a:r>
              <a:rPr spc="-60" dirty="0"/>
              <a:t>r</a:t>
            </a:r>
            <a:r>
              <a:rPr spc="-5" dirty="0"/>
              <a:t>og</a:t>
            </a:r>
            <a:r>
              <a:rPr spc="-50" dirty="0"/>
              <a:t>r</a:t>
            </a:r>
            <a:r>
              <a:rPr dirty="0"/>
              <a:t>amm</a:t>
            </a:r>
            <a:r>
              <a:rPr spc="-10" dirty="0"/>
              <a:t>i</a:t>
            </a:r>
            <a:r>
              <a:rPr spc="-5" dirty="0"/>
              <a:t>n</a:t>
            </a:r>
            <a:r>
              <a:rPr dirty="0"/>
              <a:t>g </a:t>
            </a:r>
            <a:r>
              <a:rPr spc="-5" dirty="0"/>
              <a:t>S</a:t>
            </a:r>
            <a:r>
              <a:rPr spc="-40" dirty="0"/>
              <a:t>t</a:t>
            </a:r>
            <a:r>
              <a:rPr dirty="0"/>
              <a:t>a</a:t>
            </a:r>
            <a:r>
              <a:rPr spc="-15" dirty="0"/>
              <a:t>g</a:t>
            </a:r>
            <a:r>
              <a:rPr dirty="0"/>
              <a:t>es</a:t>
            </a:r>
          </a:p>
        </p:txBody>
      </p:sp>
      <p:sp>
        <p:nvSpPr>
          <p:cNvPr id="3" name="object 3"/>
          <p:cNvSpPr/>
          <p:nvPr/>
        </p:nvSpPr>
        <p:spPr>
          <a:xfrm>
            <a:off x="2276601" y="2057401"/>
            <a:ext cx="4590796" cy="33940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0655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04" y="656692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861820"/>
            <a:r>
              <a:rPr dirty="0"/>
              <a:t>POF-</a:t>
            </a:r>
            <a:r>
              <a:rPr spc="-5" dirty="0"/>
              <a:t>FI</a:t>
            </a:r>
            <a:r>
              <a:rPr dirty="0"/>
              <a:t>S </a:t>
            </a:r>
            <a:r>
              <a:rPr spc="-15" dirty="0"/>
              <a:t>i</a:t>
            </a:r>
            <a:r>
              <a:rPr dirty="0"/>
              <a:t>n P</a:t>
            </a:r>
            <a:r>
              <a:rPr spc="5" dirty="0"/>
              <a:t>O</a:t>
            </a:r>
            <a:r>
              <a:rPr dirty="0"/>
              <a:t>F </a:t>
            </a:r>
            <a:r>
              <a:rPr spc="-5" dirty="0"/>
              <a:t>F</a:t>
            </a:r>
            <a:r>
              <a:rPr spc="-55" dirty="0"/>
              <a:t>r</a:t>
            </a:r>
            <a:r>
              <a:rPr dirty="0"/>
              <a:t>am</a:t>
            </a:r>
            <a:r>
              <a:rPr spc="-15" dirty="0"/>
              <a:t>e</a:t>
            </a:r>
            <a:r>
              <a:rPr spc="-25" dirty="0"/>
              <a:t>w</a:t>
            </a:r>
            <a:r>
              <a:rPr spc="-5" dirty="0"/>
              <a:t>ork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2128933"/>
            <a:ext cx="4170045" cy="27392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445770" indent="-342900">
              <a:buFont typeface="Arial"/>
              <a:buChar char="•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med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 in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truc</a:t>
            </a:r>
            <a:r>
              <a:rPr sz="2400" dirty="0">
                <a:latin typeface="Calibri"/>
                <a:cs typeface="Calibri"/>
              </a:rPr>
              <a:t>tion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bloc</a:t>
            </a:r>
            <a:r>
              <a:rPr sz="2400" spc="-20" dirty="0">
                <a:latin typeface="Calibri"/>
                <a:cs typeface="Calibri"/>
              </a:rPr>
              <a:t>k</a:t>
            </a:r>
            <a:r>
              <a:rPr sz="2400" dirty="0">
                <a:latin typeface="Calibri"/>
                <a:cs typeface="Calibri"/>
              </a:rPr>
              <a:t>s</a:t>
            </a:r>
          </a:p>
          <a:p>
            <a:pPr marL="355600" marR="508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Actions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wnl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aded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lang="en-US" sz="2400" spc="-5" dirty="0">
                <a:latin typeface="Calibri"/>
                <a:cs typeface="Calibri"/>
              </a:rPr>
              <a:t>N</a:t>
            </a:r>
            <a:r>
              <a:rPr sz="2400" spc="-5" dirty="0" smtClean="0">
                <a:latin typeface="Calibri"/>
                <a:cs typeface="Calibri"/>
              </a:rPr>
              <a:t>Es </a:t>
            </a:r>
            <a:r>
              <a:rPr sz="2400" spc="-15" dirty="0">
                <a:latin typeface="Calibri"/>
                <a:cs typeface="Calibri"/>
              </a:rPr>
              <a:t>th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oug</a:t>
            </a:r>
            <a:r>
              <a:rPr sz="2400" dirty="0">
                <a:latin typeface="Calibri"/>
                <a:cs typeface="Calibri"/>
              </a:rPr>
              <a:t>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</a:t>
            </a:r>
            <a:r>
              <a:rPr sz="2400" spc="-3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5" dirty="0">
                <a:latin typeface="Calibri"/>
                <a:cs typeface="Calibri"/>
              </a:rPr>
              <a:t> south-bound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er</a:t>
            </a:r>
            <a:r>
              <a:rPr sz="2400" spc="-45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ace</a:t>
            </a:r>
          </a:p>
          <a:p>
            <a:pPr marL="355600" marR="58419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tions</a:t>
            </a:r>
            <a:r>
              <a:rPr sz="2400" spc="-35" dirty="0">
                <a:latin typeface="Calibri"/>
                <a:cs typeface="Calibri"/>
              </a:rPr>
              <a:t> c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b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nami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ally</a:t>
            </a:r>
            <a:r>
              <a:rPr sz="2400" spc="-20" dirty="0">
                <a:latin typeface="Calibri"/>
                <a:cs typeface="Calibri"/>
              </a:rPr>
              <a:t> 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2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ally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lin</a:t>
            </a:r>
            <a:r>
              <a:rPr sz="2400" spc="-75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ed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20" dirty="0">
                <a:latin typeface="Calibri"/>
                <a:cs typeface="Calibri"/>
              </a:rPr>
              <a:t>ow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tries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029201" y="2057400"/>
            <a:ext cx="3689477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7294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04" y="692696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133475"/>
            <a:r>
              <a:rPr dirty="0"/>
              <a:t>POF-</a:t>
            </a:r>
            <a:r>
              <a:rPr spc="-5" dirty="0"/>
              <a:t>FI</a:t>
            </a:r>
            <a:r>
              <a:rPr dirty="0"/>
              <a:t>S</a:t>
            </a:r>
            <a:r>
              <a:rPr spc="-10" dirty="0"/>
              <a:t> </a:t>
            </a:r>
            <a:r>
              <a:rPr spc="-50" dirty="0"/>
              <a:t>F</a:t>
            </a:r>
            <a:r>
              <a:rPr spc="-5" dirty="0"/>
              <a:t>o</a:t>
            </a:r>
            <a:r>
              <a:rPr dirty="0"/>
              <a:t>r </a:t>
            </a:r>
            <a:r>
              <a:rPr spc="-50" dirty="0"/>
              <a:t>F</a:t>
            </a:r>
            <a:r>
              <a:rPr spc="-5" dirty="0"/>
              <a:t>o</a:t>
            </a:r>
            <a:r>
              <a:rPr spc="5" dirty="0"/>
              <a:t>r</a:t>
            </a:r>
            <a:r>
              <a:rPr spc="-35" dirty="0"/>
              <a:t>w</a:t>
            </a:r>
            <a:r>
              <a:rPr dirty="0"/>
              <a:t>a</a:t>
            </a:r>
            <a:r>
              <a:rPr spc="-55" dirty="0"/>
              <a:t>r</a:t>
            </a:r>
            <a:r>
              <a:rPr spc="-5" dirty="0"/>
              <a:t>di</a:t>
            </a:r>
            <a:r>
              <a:rPr spc="-15" dirty="0"/>
              <a:t>n</a:t>
            </a:r>
            <a:r>
              <a:rPr dirty="0"/>
              <a:t>g</a:t>
            </a:r>
            <a:r>
              <a:rPr spc="20" dirty="0"/>
              <a:t> </a:t>
            </a:r>
            <a:r>
              <a:rPr dirty="0"/>
              <a:t>A</a:t>
            </a:r>
            <a:r>
              <a:rPr spc="-25" dirty="0"/>
              <a:t>b</a:t>
            </a:r>
            <a:r>
              <a:rPr spc="-45" dirty="0"/>
              <a:t>s</a:t>
            </a:r>
            <a:r>
              <a:rPr dirty="0"/>
              <a:t>t</a:t>
            </a:r>
            <a:r>
              <a:rPr spc="-70" dirty="0"/>
              <a:t>r</a:t>
            </a:r>
            <a:r>
              <a:rPr dirty="0"/>
              <a:t>act</a:t>
            </a:r>
            <a:r>
              <a:rPr spc="-15" dirty="0"/>
              <a:t>i</a:t>
            </a:r>
            <a:r>
              <a:rPr spc="-5" dirty="0"/>
              <a:t>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1" y="2128933"/>
            <a:ext cx="3664585" cy="26673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400" spc="-70" dirty="0">
                <a:latin typeface="Calibri"/>
                <a:cs typeface="Calibri"/>
              </a:rPr>
              <a:t>P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et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pa</a:t>
            </a:r>
            <a:r>
              <a:rPr sz="2400" spc="-3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sin</a:t>
            </a: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editing</a:t>
            </a:r>
            <a:endParaRPr sz="2400">
              <a:latin typeface="Calibri"/>
              <a:cs typeface="Calibri"/>
            </a:endParaRPr>
          </a:p>
          <a:p>
            <a:pPr marL="469900">
              <a:spcBef>
                <a:spcPts val="505"/>
              </a:spcBef>
              <a:tabLst>
                <a:tab pos="756285" algn="l"/>
              </a:tabLst>
            </a:pPr>
            <a:r>
              <a:rPr sz="2000" dirty="0">
                <a:latin typeface="Arial"/>
                <a:cs typeface="Arial"/>
              </a:rPr>
              <a:t>–	</a:t>
            </a:r>
            <a:r>
              <a:rPr sz="2000" dirty="0">
                <a:latin typeface="Calibri"/>
                <a:cs typeface="Calibri"/>
              </a:rPr>
              <a:t>Heade</a:t>
            </a:r>
            <a:r>
              <a:rPr sz="2000" spc="-4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s and</a:t>
            </a:r>
            <a:r>
              <a:rPr sz="2000" spc="-5" dirty="0">
                <a:latin typeface="Calibri"/>
                <a:cs typeface="Calibri"/>
              </a:rPr>
              <a:t> fie</a:t>
            </a:r>
            <a:r>
              <a:rPr sz="2000" dirty="0">
                <a:latin typeface="Calibri"/>
                <a:cs typeface="Calibri"/>
              </a:rPr>
              <a:t>lds a</a:t>
            </a:r>
            <a:r>
              <a:rPr sz="2000" spc="-30" dirty="0">
                <a:latin typeface="Calibri"/>
                <a:cs typeface="Calibri"/>
              </a:rPr>
              <a:t>r</a:t>
            </a: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  <a:p>
            <a:pPr marL="756285"/>
            <a:r>
              <a:rPr sz="2000" dirty="0">
                <a:latin typeface="Calibri"/>
                <a:cs typeface="Calibri"/>
              </a:rPr>
              <a:t>ide</a:t>
            </a:r>
            <a:r>
              <a:rPr sz="2000" spc="-35" dirty="0">
                <a:latin typeface="Calibri"/>
                <a:cs typeface="Calibri"/>
              </a:rPr>
              <a:t>n</a:t>
            </a:r>
            <a:r>
              <a:rPr sz="2000" dirty="0">
                <a:latin typeface="Calibri"/>
                <a:cs typeface="Calibri"/>
              </a:rPr>
              <a:t>tif</a:t>
            </a:r>
            <a:r>
              <a:rPr sz="2000" spc="-15" dirty="0">
                <a:latin typeface="Calibri"/>
                <a:cs typeface="Calibri"/>
              </a:rPr>
              <a:t>i</a:t>
            </a:r>
            <a:r>
              <a:rPr sz="2000" dirty="0">
                <a:latin typeface="Calibri"/>
                <a:cs typeface="Calibri"/>
              </a:rPr>
              <a:t>ed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{o</a:t>
            </a:r>
            <a:r>
              <a:rPr sz="2000" spc="-25" dirty="0">
                <a:latin typeface="Calibri"/>
                <a:cs typeface="Calibri"/>
              </a:rPr>
              <a:t>ff</a:t>
            </a: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e</a:t>
            </a:r>
            <a:r>
              <a:rPr sz="2000" dirty="0">
                <a:latin typeface="Calibri"/>
                <a:cs typeface="Calibri"/>
              </a:rPr>
              <a:t>t, len</a:t>
            </a:r>
            <a:r>
              <a:rPr sz="2000" spc="-40" dirty="0">
                <a:latin typeface="Calibri"/>
                <a:cs typeface="Calibri"/>
              </a:rPr>
              <a:t>g</a:t>
            </a:r>
            <a:r>
              <a:rPr sz="2000" dirty="0">
                <a:latin typeface="Calibri"/>
                <a:cs typeface="Calibri"/>
              </a:rPr>
              <a:t>th}</a:t>
            </a:r>
            <a:endParaRPr sz="2000">
              <a:latin typeface="Calibri"/>
              <a:cs typeface="Calibri"/>
            </a:endParaRPr>
          </a:p>
          <a:p>
            <a:pPr marL="355600" marR="275590" indent="-342900">
              <a:spcBef>
                <a:spcPts val="54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All</a:t>
            </a:r>
            <a:r>
              <a:rPr sz="2400" spc="-15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w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c</a:t>
            </a:r>
            <a:r>
              <a:rPr sz="2400" dirty="0">
                <a:latin typeface="Calibri"/>
                <a:cs typeface="Calibri"/>
              </a:rPr>
              <a:t>ti</a:t>
            </a:r>
            <a:r>
              <a:rPr sz="2400" spc="-30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30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te</a:t>
            </a:r>
            <a:r>
              <a:rPr sz="2400" spc="-5" dirty="0">
                <a:latin typeface="Calibri"/>
                <a:cs typeface="Calibri"/>
              </a:rPr>
              <a:t>ful d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th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ocessing</a:t>
            </a:r>
            <a:endParaRPr sz="2400">
              <a:latin typeface="Calibri"/>
              <a:cs typeface="Calibri"/>
            </a:endParaRPr>
          </a:p>
          <a:p>
            <a:pPr marL="355600" marR="5080" indent="-342900">
              <a:spcBef>
                <a:spcPts val="575"/>
              </a:spcBef>
              <a:buFont typeface="Arial"/>
              <a:buChar char="•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Fl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xibl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30" dirty="0">
                <a:latin typeface="Calibri"/>
                <a:cs typeface="Calibri"/>
              </a:rPr>
              <a:t>n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c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35" dirty="0">
                <a:latin typeface="Calibri"/>
                <a:cs typeface="Calibri"/>
              </a:rPr>
              <a:t>s</a:t>
            </a:r>
            <a:r>
              <a:rPr sz="2400" spc="-10" dirty="0">
                <a:latin typeface="Calibri"/>
                <a:cs typeface="Calibri"/>
              </a:rPr>
              <a:t>truc</a:t>
            </a:r>
            <a:r>
              <a:rPr sz="2400" dirty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0" y="2438400"/>
            <a:ext cx="4133850" cy="2400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398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64" y="692696"/>
            <a:ext cx="7696200" cy="507831"/>
          </a:xfrm>
          <a:prstGeom prst="rect">
            <a:avLst/>
          </a:prstGeom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1828164"/>
            <a:r>
              <a:rPr dirty="0"/>
              <a:t>Use</a:t>
            </a:r>
            <a:r>
              <a:rPr spc="-25" dirty="0"/>
              <a:t> </a:t>
            </a:r>
            <a:r>
              <a:rPr spc="-5" dirty="0"/>
              <a:t>Case</a:t>
            </a:r>
            <a:r>
              <a:rPr dirty="0"/>
              <a:t>:</a:t>
            </a:r>
            <a:r>
              <a:rPr spc="5" dirty="0"/>
              <a:t> </a:t>
            </a:r>
            <a:r>
              <a:rPr dirty="0"/>
              <a:t>PO</a:t>
            </a:r>
            <a:r>
              <a:rPr spc="-15" dirty="0"/>
              <a:t>F</a:t>
            </a:r>
            <a:r>
              <a:rPr dirty="0"/>
              <a:t>-</a:t>
            </a:r>
            <a:r>
              <a:rPr spc="-5" dirty="0"/>
              <a:t>FI</a:t>
            </a:r>
            <a:r>
              <a:rPr dirty="0"/>
              <a:t>S </a:t>
            </a:r>
            <a:r>
              <a:rPr spc="-75" dirty="0"/>
              <a:t>f</a:t>
            </a:r>
            <a:r>
              <a:rPr spc="-5" dirty="0"/>
              <a:t>o</a:t>
            </a:r>
            <a:r>
              <a:rPr dirty="0"/>
              <a:t>r </a:t>
            </a:r>
            <a:r>
              <a:rPr spc="-35" dirty="0"/>
              <a:t>O</a:t>
            </a:r>
            <a:r>
              <a:rPr dirty="0"/>
              <a:t>AM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76101"/>
            <a:ext cx="3940810" cy="3213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8575" indent="-342900">
              <a:lnSpc>
                <a:spcPct val="80000"/>
              </a:lnSpc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In</a:t>
            </a:r>
            <a:r>
              <a:rPr sz="2400" spc="-10" dirty="0">
                <a:latin typeface="Calibri"/>
                <a:cs typeface="Calibri"/>
              </a:rPr>
              <a:t>sert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</a:t>
            </a:r>
            <a:r>
              <a:rPr sz="2400" spc="-25" dirty="0">
                <a:latin typeface="Calibri"/>
                <a:cs typeface="Calibri"/>
              </a:rPr>
              <a:t>s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fiel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5" dirty="0">
                <a:latin typeface="Calibri"/>
                <a:cs typeface="Calibri"/>
              </a:rPr>
              <a:t>pa</a:t>
            </a:r>
            <a:r>
              <a:rPr sz="2400" spc="5" dirty="0">
                <a:latin typeface="Calibri"/>
                <a:cs typeface="Calibri"/>
              </a:rPr>
              <a:t>c</a:t>
            </a:r>
            <a:r>
              <a:rPr sz="2400" spc="-9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et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he</a:t>
            </a:r>
            <a:r>
              <a:rPr sz="2400" spc="-10" dirty="0">
                <a:latin typeface="Calibri"/>
                <a:cs typeface="Calibri"/>
              </a:rPr>
              <a:t>a</a:t>
            </a:r>
            <a:r>
              <a:rPr sz="2400" spc="-20" dirty="0">
                <a:latin typeface="Calibri"/>
                <a:cs typeface="Calibri"/>
              </a:rPr>
              <a:t>de</a:t>
            </a:r>
            <a:r>
              <a:rPr sz="2400" spc="-1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ess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ts val="2590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35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di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3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AM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fiel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</a:p>
          <a:p>
            <a:pPr marL="355600">
              <a:lnSpc>
                <a:spcPts val="2590"/>
              </a:lnSpc>
            </a:pPr>
            <a:r>
              <a:rPr sz="2400" spc="-20" dirty="0">
                <a:latin typeface="Calibri"/>
                <a:cs typeface="Calibri"/>
              </a:rPr>
              <a:t>n</a:t>
            </a:r>
            <a:r>
              <a:rPr sz="2400" spc="-25" dirty="0">
                <a:latin typeface="Calibri"/>
                <a:cs typeface="Calibri"/>
              </a:rPr>
              <a:t>e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w</a:t>
            </a:r>
            <a:r>
              <a:rPr sz="2400" spc="-20" dirty="0">
                <a:latin typeface="Calibri"/>
                <a:cs typeface="Calibri"/>
              </a:rPr>
              <a:t>ork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ts val="2595"/>
              </a:lnSpc>
              <a:buFont typeface="Arial"/>
              <a:buChar char="•"/>
              <a:tabLst>
                <a:tab pos="355600" algn="l"/>
              </a:tabLst>
            </a:pP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15" dirty="0">
                <a:latin typeface="Calibri"/>
                <a:cs typeface="Calibri"/>
              </a:rPr>
              <a:t>em</a:t>
            </a:r>
            <a:r>
              <a:rPr sz="2400" spc="-20" dirty="0">
                <a:latin typeface="Calibri"/>
                <a:cs typeface="Calibri"/>
              </a:rPr>
              <a:t>o</a:t>
            </a:r>
            <a:r>
              <a:rPr sz="2400" spc="-4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fiel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a</a:t>
            </a:r>
            <a:r>
              <a:rPr sz="2400" spc="-10" dirty="0"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  <a:p>
            <a:pPr marL="355600">
              <a:lnSpc>
                <a:spcPts val="2595"/>
              </a:lnSpc>
            </a:pPr>
            <a:r>
              <a:rPr sz="2400" dirty="0">
                <a:latin typeface="Calibri"/>
                <a:cs typeface="Calibri"/>
              </a:rPr>
              <a:t>eg</a:t>
            </a:r>
            <a:r>
              <a:rPr sz="2400" spc="-3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ess</a:t>
            </a:r>
          </a:p>
          <a:p>
            <a:pPr marL="355600" indent="-342900">
              <a:buFont typeface="Arial"/>
              <a:buChar char="•"/>
              <a:tabLst>
                <a:tab pos="355600" algn="l"/>
              </a:tabLst>
            </a:pPr>
            <a:r>
              <a:rPr sz="2400" spc="-30" dirty="0">
                <a:latin typeface="Calibri"/>
                <a:cs typeface="Calibri"/>
              </a:rPr>
              <a:t>O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usa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 is</a:t>
            </a:r>
            <a:r>
              <a:rPr sz="2400" spc="-5" dirty="0">
                <a:latin typeface="Calibri"/>
                <a:cs typeface="Calibri"/>
              </a:rPr>
              <a:t> p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g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20" dirty="0">
                <a:latin typeface="Calibri"/>
                <a:cs typeface="Calibri"/>
              </a:rPr>
              <a:t>am</a:t>
            </a:r>
            <a:r>
              <a:rPr sz="2400" spc="-15" dirty="0">
                <a:latin typeface="Calibri"/>
                <a:cs typeface="Calibri"/>
              </a:rPr>
              <a:t>m</a:t>
            </a:r>
            <a:r>
              <a:rPr sz="2400" dirty="0">
                <a:latin typeface="Calibri"/>
                <a:cs typeface="Calibri"/>
              </a:rPr>
              <a:t>able</a:t>
            </a:r>
          </a:p>
          <a:p>
            <a:pPr marL="756285" lvl="1" indent="-286385">
              <a:spcBef>
                <a:spcPts val="15"/>
              </a:spcBef>
              <a:buFont typeface="Arial"/>
              <a:buChar char="–"/>
              <a:tabLst>
                <a:tab pos="756920" algn="l"/>
              </a:tabLst>
            </a:pPr>
            <a:r>
              <a:rPr sz="2000" spc="-40" dirty="0">
                <a:latin typeface="Calibri"/>
                <a:cs typeface="Calibri"/>
              </a:rPr>
              <a:t>P</a:t>
            </a:r>
            <a:r>
              <a:rPr sz="2000" dirty="0">
                <a:latin typeface="Calibri"/>
                <a:cs typeface="Calibri"/>
              </a:rPr>
              <a:t>er</a:t>
            </a:r>
            <a:r>
              <a:rPr sz="2000" spc="-45" dirty="0">
                <a:latin typeface="Calibri"/>
                <a:cs typeface="Calibri"/>
              </a:rPr>
              <a:t>f</a:t>
            </a:r>
            <a:r>
              <a:rPr sz="2000" spc="-5" dirty="0">
                <a:latin typeface="Calibri"/>
                <a:cs typeface="Calibri"/>
              </a:rPr>
              <a:t>or</a:t>
            </a:r>
            <a:r>
              <a:rPr sz="2000" spc="-10" dirty="0">
                <a:latin typeface="Calibri"/>
                <a:cs typeface="Calibri"/>
              </a:rPr>
              <a:t>m</a:t>
            </a:r>
            <a:r>
              <a:rPr sz="2000" dirty="0">
                <a:latin typeface="Calibri"/>
                <a:cs typeface="Calibri"/>
              </a:rPr>
              <a:t>an</a:t>
            </a:r>
            <a:r>
              <a:rPr sz="2000" spc="5" dirty="0">
                <a:latin typeface="Calibri"/>
                <a:cs typeface="Calibri"/>
              </a:rPr>
              <a:t>c</a:t>
            </a:r>
            <a:r>
              <a:rPr sz="2000" dirty="0">
                <a:latin typeface="Calibri"/>
                <a:cs typeface="Calibri"/>
              </a:rPr>
              <a:t>e</a:t>
            </a:r>
          </a:p>
          <a:p>
            <a:pPr marL="756285" lvl="1" indent="-286385">
              <a:buFont typeface="Arial"/>
              <a:buChar char="–"/>
              <a:tabLst>
                <a:tab pos="756920" algn="l"/>
              </a:tabLst>
            </a:pPr>
            <a:r>
              <a:rPr sz="2000" spc="-35" dirty="0">
                <a:latin typeface="Calibri"/>
                <a:cs typeface="Calibri"/>
              </a:rPr>
              <a:t>R</a:t>
            </a:r>
            <a:r>
              <a:rPr sz="2000" spc="-5" dirty="0">
                <a:latin typeface="Calibri"/>
                <a:cs typeface="Calibri"/>
              </a:rPr>
              <a:t>outing</a:t>
            </a:r>
            <a:endParaRPr sz="2000" dirty="0">
              <a:latin typeface="Calibri"/>
              <a:cs typeface="Calibri"/>
            </a:endParaRPr>
          </a:p>
          <a:p>
            <a:pPr marL="756285" lvl="1" indent="-286385">
              <a:buFont typeface="Arial"/>
              <a:buChar char="–"/>
              <a:tabLst>
                <a:tab pos="756920" algn="l"/>
              </a:tabLst>
            </a:pPr>
            <a:r>
              <a:rPr sz="2000" spc="-5" dirty="0">
                <a:latin typeface="Calibri"/>
                <a:cs typeface="Calibri"/>
              </a:rPr>
              <a:t>S</a:t>
            </a:r>
            <a:r>
              <a:rPr sz="2000" spc="-20" dirty="0">
                <a:latin typeface="Calibri"/>
                <a:cs typeface="Calibri"/>
              </a:rPr>
              <a:t>t</a:t>
            </a:r>
            <a:r>
              <a:rPr sz="2000" spc="-25" dirty="0">
                <a:latin typeface="Calibri"/>
                <a:cs typeface="Calibri"/>
              </a:rPr>
              <a:t>a</a:t>
            </a:r>
            <a:r>
              <a:rPr sz="2000" dirty="0">
                <a:latin typeface="Calibri"/>
                <a:cs typeface="Calibri"/>
              </a:rPr>
              <a:t>ti</a:t>
            </a:r>
            <a:r>
              <a:rPr sz="2000" spc="-35" dirty="0">
                <a:latin typeface="Calibri"/>
                <a:cs typeface="Calibri"/>
              </a:rPr>
              <a:t>s</a:t>
            </a:r>
            <a:r>
              <a:rPr sz="2000" dirty="0">
                <a:latin typeface="Calibri"/>
                <a:cs typeface="Calibri"/>
              </a:rPr>
              <a:t>tics</a:t>
            </a:r>
          </a:p>
        </p:txBody>
      </p:sp>
      <p:sp>
        <p:nvSpPr>
          <p:cNvPr id="4" name="object 4"/>
          <p:cNvSpPr/>
          <p:nvPr/>
        </p:nvSpPr>
        <p:spPr>
          <a:xfrm>
            <a:off x="5105401" y="2057400"/>
            <a:ext cx="3599179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86565369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74095</TotalTime>
  <Words>361</Words>
  <Application>Microsoft Office PowerPoint</Application>
  <PresentationFormat>如螢幕大小 (4:3)</PresentationFormat>
  <Paragraphs>91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新細明體</vt:lpstr>
      <vt:lpstr>標楷體</vt:lpstr>
      <vt:lpstr>Arial</vt:lpstr>
      <vt:lpstr>Arial Black</vt:lpstr>
      <vt:lpstr>Calibri</vt:lpstr>
      <vt:lpstr>Cambria</vt:lpstr>
      <vt:lpstr>Times New Roman</vt:lpstr>
      <vt:lpstr>Wingdings</vt:lpstr>
      <vt:lpstr>Studio</vt:lpstr>
      <vt:lpstr>Forwarding Programming in Protocol-Oblivious Instruction Set</vt:lpstr>
      <vt:lpstr>Paradigm Shift: From Black Box to White Box</vt:lpstr>
      <vt:lpstr>Open Programmable Network Device</vt:lpstr>
      <vt:lpstr>Abstract Forwarding Element Model</vt:lpstr>
      <vt:lpstr>POF Programming Model</vt:lpstr>
      <vt:lpstr>Protocol-Independent Programming Stages</vt:lpstr>
      <vt:lpstr>POF-FIS in POF Framework</vt:lpstr>
      <vt:lpstr>POF-FIS For Forwarding Abstraction</vt:lpstr>
      <vt:lpstr>Use Case: POF-FIS for OAM</vt:lpstr>
      <vt:lpstr>Characteristic of POF-FIS</vt:lpstr>
      <vt:lpstr>Implementation: GUI/CLI Programming Interface</vt:lpstr>
      <vt:lpstr>High Level Device Programming Languages</vt:lpstr>
      <vt:lpstr>Conclusions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OdaKatsutake</cp:lastModifiedBy>
  <cp:revision>2419</cp:revision>
  <cp:lastPrinted>2013-07-22T14:09:02Z</cp:lastPrinted>
  <dcterms:created xsi:type="dcterms:W3CDTF">2004-07-16T19:12:18Z</dcterms:created>
  <dcterms:modified xsi:type="dcterms:W3CDTF">2015-08-11T15:18:34Z</dcterms:modified>
</cp:coreProperties>
</file>